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396" r:id="rId3"/>
    <p:sldId id="372" r:id="rId4"/>
    <p:sldId id="392" r:id="rId5"/>
    <p:sldId id="393" r:id="rId6"/>
    <p:sldId id="394" r:id="rId7"/>
    <p:sldId id="395" r:id="rId8"/>
    <p:sldId id="374" r:id="rId9"/>
    <p:sldId id="391" r:id="rId10"/>
  </p:sldIdLst>
  <p:sldSz cx="9144000" cy="6858000" type="screen4x3"/>
  <p:notesSz cx="6669088" cy="992663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  <p:clrMru>
    <a:srgbClr val="1539EB"/>
    <a:srgbClr val="B3CCE3"/>
    <a:srgbClr val="BCD2E6"/>
    <a:srgbClr val="D0F6B4"/>
    <a:srgbClr val="F7D6C1"/>
    <a:srgbClr val="FFCC00"/>
    <a:srgbClr val="FFFF99"/>
    <a:srgbClr val="5D92C3"/>
    <a:srgbClr val="4AACB4"/>
    <a:srgbClr val="285E6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1900" autoAdjust="0"/>
    <p:restoredTop sz="92849" autoAdjust="0"/>
  </p:normalViewPr>
  <p:slideViewPr>
    <p:cSldViewPr>
      <p:cViewPr>
        <p:scale>
          <a:sx n="90" d="100"/>
          <a:sy n="90" d="100"/>
        </p:scale>
        <p:origin x="-804" y="-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4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890041" cy="496332"/>
          </a:xfrm>
          <a:prstGeom prst="rect">
            <a:avLst/>
          </a:prstGeom>
        </p:spPr>
        <p:txBody>
          <a:bodyPr vert="horz" lIns="95939" tIns="47969" rIns="95939" bIns="47969" rtlCol="0"/>
          <a:lstStyle>
            <a:lvl1pPr algn="l">
              <a:defRPr sz="1300"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777510" y="0"/>
            <a:ext cx="2890041" cy="496332"/>
          </a:xfrm>
          <a:prstGeom prst="rect">
            <a:avLst/>
          </a:prstGeom>
        </p:spPr>
        <p:txBody>
          <a:bodyPr vert="horz" lIns="95939" tIns="47969" rIns="95939" bIns="47969" rtlCol="0"/>
          <a:lstStyle>
            <a:lvl1pPr algn="r">
              <a:defRPr sz="1300">
                <a:cs typeface="+mn-cs"/>
              </a:defRPr>
            </a:lvl1pPr>
          </a:lstStyle>
          <a:p>
            <a:pPr>
              <a:defRPr/>
            </a:pPr>
            <a:fld id="{BA8307F9-899D-495A-B0F9-EA24724B996A}" type="datetimeFigureOut">
              <a:rPr lang="pt-BR"/>
              <a:pPr>
                <a:defRPr/>
              </a:pPr>
              <a:t>27/07/2011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1" y="9428716"/>
            <a:ext cx="2890041" cy="496332"/>
          </a:xfrm>
          <a:prstGeom prst="rect">
            <a:avLst/>
          </a:prstGeom>
        </p:spPr>
        <p:txBody>
          <a:bodyPr vert="horz" lIns="95939" tIns="47969" rIns="95939" bIns="47969" rtlCol="0" anchor="b"/>
          <a:lstStyle>
            <a:lvl1pPr algn="l">
              <a:defRPr sz="1300">
                <a:cs typeface="+mn-cs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777510" y="9428716"/>
            <a:ext cx="2890041" cy="496332"/>
          </a:xfrm>
          <a:prstGeom prst="rect">
            <a:avLst/>
          </a:prstGeom>
        </p:spPr>
        <p:txBody>
          <a:bodyPr vert="horz" lIns="95939" tIns="47969" rIns="95939" bIns="47969" rtlCol="0" anchor="b"/>
          <a:lstStyle>
            <a:lvl1pPr algn="r">
              <a:defRPr sz="1300">
                <a:cs typeface="+mn-cs"/>
              </a:defRPr>
            </a:lvl1pPr>
          </a:lstStyle>
          <a:p>
            <a:pPr>
              <a:defRPr/>
            </a:pPr>
            <a:fld id="{525565BB-B2B2-4DB6-8F84-46A4B3578F09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890041" cy="496332"/>
          </a:xfrm>
          <a:prstGeom prst="rect">
            <a:avLst/>
          </a:prstGeom>
        </p:spPr>
        <p:txBody>
          <a:bodyPr vert="horz" lIns="95939" tIns="47969" rIns="95939" bIns="47969" rtlCol="0"/>
          <a:lstStyle>
            <a:lvl1pPr algn="l">
              <a:defRPr sz="13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777510" y="0"/>
            <a:ext cx="2890041" cy="496332"/>
          </a:xfrm>
          <a:prstGeom prst="rect">
            <a:avLst/>
          </a:prstGeom>
        </p:spPr>
        <p:txBody>
          <a:bodyPr vert="horz" lIns="95939" tIns="47969" rIns="95939" bIns="47969" rtlCol="0"/>
          <a:lstStyle>
            <a:lvl1pPr algn="r">
              <a:defRPr sz="1300">
                <a:cs typeface="+mn-cs"/>
              </a:defRPr>
            </a:lvl1pPr>
          </a:lstStyle>
          <a:p>
            <a:pPr>
              <a:defRPr/>
            </a:pPr>
            <a:fld id="{6C3F1255-FD78-4640-A842-5FFA9F3FD948}" type="datetimeFigureOut">
              <a:rPr lang="en-US"/>
              <a:pPr>
                <a:defRPr/>
              </a:pPr>
              <a:t>7/27/2011</a:t>
            </a:fld>
            <a:endParaRPr lang="en-US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939" tIns="47969" rIns="95939" bIns="47969" rtlCol="0" anchor="ctr"/>
          <a:lstStyle/>
          <a:p>
            <a:pPr lvl="0"/>
            <a:endParaRPr lang="en-US" noProof="0" smtClean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67524" y="4715153"/>
            <a:ext cx="5334040" cy="4466987"/>
          </a:xfrm>
          <a:prstGeom prst="rect">
            <a:avLst/>
          </a:prstGeom>
        </p:spPr>
        <p:txBody>
          <a:bodyPr vert="horz" lIns="95939" tIns="47969" rIns="95939" bIns="47969" rtlCol="0">
            <a:normAutofit/>
          </a:bodyPr>
          <a:lstStyle/>
          <a:p>
            <a:pPr lvl="0"/>
            <a:r>
              <a:rPr lang="pt-BR" noProof="0" smtClean="0"/>
              <a:t>Clique para editar os estilos do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  <a:endParaRPr lang="en-US" noProof="0" smtClean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1" y="9428716"/>
            <a:ext cx="2890041" cy="496332"/>
          </a:xfrm>
          <a:prstGeom prst="rect">
            <a:avLst/>
          </a:prstGeom>
        </p:spPr>
        <p:txBody>
          <a:bodyPr vert="horz" lIns="95939" tIns="47969" rIns="95939" bIns="47969" rtlCol="0" anchor="b"/>
          <a:lstStyle>
            <a:lvl1pPr algn="l">
              <a:defRPr sz="13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777510" y="9428716"/>
            <a:ext cx="2890041" cy="496332"/>
          </a:xfrm>
          <a:prstGeom prst="rect">
            <a:avLst/>
          </a:prstGeom>
        </p:spPr>
        <p:txBody>
          <a:bodyPr vert="horz" lIns="95939" tIns="47969" rIns="95939" bIns="47969" rtlCol="0" anchor="b"/>
          <a:lstStyle>
            <a:lvl1pPr algn="r">
              <a:defRPr sz="1300">
                <a:cs typeface="+mn-cs"/>
              </a:defRPr>
            </a:lvl1pPr>
          </a:lstStyle>
          <a:p>
            <a:pPr>
              <a:defRPr/>
            </a:pPr>
            <a:fld id="{A485873B-D2FE-4CB8-83B3-94C5FA1A09D1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026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Rectangle 1027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67588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B5499DB3-C6C1-4C1F-8430-2DE95207EA3A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026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Rectangle 1027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BR" smtClean="0"/>
              <a:t>Clique para editar o estilo do subtítulo mestre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638800" cy="609600"/>
          </a:xfrm>
        </p:spPr>
        <p:txBody>
          <a:bodyPr/>
          <a:lstStyle>
            <a:lvl1pPr>
              <a:defRPr sz="320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75000"/>
                  </a:schemeClr>
                </a:solidFill>
              </a:defRPr>
            </a:lvl5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219200"/>
            <a:ext cx="4038600" cy="4906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4038600" cy="4906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1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2819400"/>
            <a:ext cx="9144000" cy="343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11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6324600"/>
            <a:ext cx="8732838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600"/>
            <a:ext cx="5486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Cliquez pour modifier le style du titre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95400"/>
            <a:ext cx="8229600" cy="490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Cliquez pour modifier les styles du texte du masque</a:t>
            </a:r>
          </a:p>
          <a:p>
            <a:pPr lvl="1"/>
            <a:r>
              <a:rPr lang="pt-BR" smtClean="0"/>
              <a:t>Deuxième niveau</a:t>
            </a:r>
          </a:p>
          <a:p>
            <a:pPr lvl="2"/>
            <a:r>
              <a:rPr lang="pt-BR" smtClean="0"/>
              <a:t>Troisième niveau</a:t>
            </a:r>
          </a:p>
          <a:p>
            <a:pPr lvl="3"/>
            <a:r>
              <a:rPr lang="pt-BR" smtClean="0"/>
              <a:t>Quatrième niveau</a:t>
            </a:r>
          </a:p>
          <a:p>
            <a:pPr lvl="4"/>
            <a:r>
              <a:rPr lang="pt-BR" smtClean="0"/>
              <a:t>Cinquième niveau</a:t>
            </a:r>
          </a:p>
        </p:txBody>
      </p:sp>
      <p:sp>
        <p:nvSpPr>
          <p:cNvPr id="1032" name="Freeform 8"/>
          <p:cNvSpPr>
            <a:spLocks/>
          </p:cNvSpPr>
          <p:nvPr userDrawn="1"/>
        </p:nvSpPr>
        <p:spPr bwMode="auto">
          <a:xfrm>
            <a:off x="457200" y="914400"/>
            <a:ext cx="8686800" cy="2286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1516" y="0"/>
              </a:cxn>
              <a:cxn ang="0">
                <a:pos x="11502" y="440"/>
              </a:cxn>
              <a:cxn ang="0">
                <a:pos x="8740" y="440"/>
              </a:cxn>
              <a:cxn ang="0">
                <a:pos x="8450" y="150"/>
              </a:cxn>
              <a:cxn ang="0">
                <a:pos x="150" y="150"/>
              </a:cxn>
              <a:cxn ang="0">
                <a:pos x="0" y="0"/>
              </a:cxn>
            </a:cxnLst>
            <a:rect l="0" t="0" r="r" b="b"/>
            <a:pathLst>
              <a:path w="11516" h="440">
                <a:moveTo>
                  <a:pt x="0" y="0"/>
                </a:moveTo>
                <a:lnTo>
                  <a:pt x="11516" y="0"/>
                </a:lnTo>
                <a:lnTo>
                  <a:pt x="11502" y="440"/>
                </a:lnTo>
                <a:lnTo>
                  <a:pt x="8740" y="440"/>
                </a:lnTo>
                <a:lnTo>
                  <a:pt x="8450" y="150"/>
                </a:lnTo>
                <a:lnTo>
                  <a:pt x="150" y="150"/>
                </a:lnTo>
                <a:lnTo>
                  <a:pt x="0" y="0"/>
                </a:lnTo>
                <a:close/>
              </a:path>
            </a:pathLst>
          </a:custGeom>
          <a:solidFill>
            <a:srgbClr val="808080"/>
          </a:solidFill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Arial" pitchFamily="34" charset="0"/>
              <a:cs typeface="+mn-cs"/>
            </a:endParaRPr>
          </a:p>
        </p:txBody>
      </p:sp>
      <p:sp>
        <p:nvSpPr>
          <p:cNvPr id="1036" name="Text Box 12"/>
          <p:cNvSpPr txBox="1">
            <a:spLocks noChangeArrowheads="1"/>
          </p:cNvSpPr>
          <p:nvPr userDrawn="1"/>
        </p:nvSpPr>
        <p:spPr bwMode="auto">
          <a:xfrm>
            <a:off x="8474075" y="6415088"/>
            <a:ext cx="43794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fld id="{075B361B-73FB-4645-A5AF-D701E39BC48B}" type="slidenum">
              <a:rPr lang="fr-FR" sz="1200" b="1">
                <a:solidFill>
                  <a:schemeClr val="bg2"/>
                </a:solidFill>
                <a:latin typeface="Arial" pitchFamily="34" charset="0"/>
                <a:cs typeface="+mn-cs"/>
              </a:rPr>
              <a:pPr>
                <a:defRPr/>
              </a:pPr>
              <a:t>‹nº›</a:t>
            </a:fld>
            <a:endParaRPr lang="fr-FR" b="1" dirty="0">
              <a:solidFill>
                <a:schemeClr val="bg2"/>
              </a:solidFill>
              <a:latin typeface="Arial" pitchFamily="34" charset="0"/>
              <a:cs typeface="+mn-cs"/>
            </a:endParaRPr>
          </a:p>
        </p:txBody>
      </p:sp>
      <p:pic>
        <p:nvPicPr>
          <p:cNvPr id="2" name="Picture 15" descr="logos"/>
          <p:cNvPicPr>
            <a:picLocks noChangeAspect="1" noChangeArrowheads="1"/>
          </p:cNvPicPr>
          <p:nvPr userDrawn="1"/>
        </p:nvPicPr>
        <p:blipFill>
          <a:blip r:embed="rId15" cstate="print"/>
          <a:srcRect t="51508" r="54362" b="7419"/>
          <a:stretch>
            <a:fillRect/>
          </a:stretch>
        </p:blipFill>
        <p:spPr bwMode="auto">
          <a:xfrm>
            <a:off x="5410200" y="65088"/>
            <a:ext cx="1712913" cy="77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21" descr="Integra SP_Logo GOVSP_em baixa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070725" y="71438"/>
            <a:ext cx="2073275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3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056438" y="109538"/>
            <a:ext cx="2087562" cy="65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Comic Sans MS" pitchFamily="66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Comic Sans MS" pitchFamily="66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Comic Sans MS" pitchFamily="66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omic Sans MS" pitchFamily="66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omic Sans MS" pitchFamily="66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egao.sp.gov.br/" TargetMode="External"/><Relationship Id="rId7" Type="http://schemas.openxmlformats.org/officeDocument/2006/relationships/image" Target="../media/image21.png"/><Relationship Id="rId2" Type="http://schemas.openxmlformats.org/officeDocument/2006/relationships/hyperlink" Target="http://www.e-negociospublicos.sp.gov.br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bec.sp.gov.br/" TargetMode="External"/><Relationship Id="rId5" Type="http://schemas.openxmlformats.org/officeDocument/2006/relationships/hyperlink" Target="http://www.terceirizados.sp.gov.br/" TargetMode="External"/><Relationship Id="rId4" Type="http://schemas.openxmlformats.org/officeDocument/2006/relationships/hyperlink" Target="http://www.cadterc.sp.gov.br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6"/>
          <p:cNvSpPr txBox="1">
            <a:spLocks noChangeArrowheads="1"/>
          </p:cNvSpPr>
          <p:nvPr/>
        </p:nvSpPr>
        <p:spPr bwMode="auto">
          <a:xfrm>
            <a:off x="533400" y="1676400"/>
            <a:ext cx="8020050" cy="335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3600" b="1" dirty="0" smtClean="0"/>
              <a:t>Projetos de Informatização </a:t>
            </a:r>
          </a:p>
          <a:p>
            <a:pPr algn="ctr"/>
            <a:r>
              <a:rPr lang="pt-BR" sz="3600" b="1" dirty="0" smtClean="0"/>
              <a:t>do Estado de São Paulo</a:t>
            </a:r>
          </a:p>
          <a:p>
            <a:pPr algn="ctr"/>
            <a:endParaRPr lang="pt-BR" sz="2800" i="1" dirty="0"/>
          </a:p>
          <a:p>
            <a:pPr algn="ctr"/>
            <a:endParaRPr lang="pt-BR" sz="2800" i="1" dirty="0"/>
          </a:p>
          <a:p>
            <a:pPr algn="ctr"/>
            <a:r>
              <a:rPr lang="pt-BR" sz="2400" b="1" i="1" dirty="0" smtClean="0"/>
              <a:t>Eng. Julio Semeghini</a:t>
            </a:r>
            <a:endParaRPr lang="pt-BR" sz="2400" b="1" i="1" dirty="0"/>
          </a:p>
          <a:p>
            <a:pPr algn="ctr"/>
            <a:r>
              <a:rPr lang="pt-BR" sz="2000" b="1" i="1" dirty="0" smtClean="0"/>
              <a:t>Secretário de Estado</a:t>
            </a:r>
            <a:endParaRPr lang="pt-BR" b="1" i="1" dirty="0"/>
          </a:p>
          <a:p>
            <a:pPr algn="ctr"/>
            <a:r>
              <a:rPr lang="pt-BR" sz="2000" b="1" i="1" dirty="0"/>
              <a:t>Secretaria de Gestão Pública</a:t>
            </a:r>
          </a:p>
          <a:p>
            <a:pPr algn="ctr"/>
            <a:r>
              <a:rPr lang="pt-BR" sz="2000" b="1" i="1" dirty="0"/>
              <a:t>Governo do Estado de São Paulo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ítulo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181600" cy="609600"/>
          </a:xfrm>
        </p:spPr>
        <p:txBody>
          <a:bodyPr/>
          <a:lstStyle/>
          <a:p>
            <a:r>
              <a:rPr lang="pt-BR" dirty="0" smtClean="0">
                <a:solidFill>
                  <a:schemeClr val="tx1"/>
                </a:solidFill>
              </a:rPr>
              <a:t>Para onde vamos...</a:t>
            </a:r>
            <a:endParaRPr lang="en-US" dirty="0" smtClean="0">
              <a:solidFill>
                <a:schemeClr val="tx1"/>
              </a:solidFill>
            </a:endParaRPr>
          </a:p>
        </p:txBody>
      </p:sp>
      <p:grpSp>
        <p:nvGrpSpPr>
          <p:cNvPr id="5" name="Grupo 4"/>
          <p:cNvGrpSpPr/>
          <p:nvPr/>
        </p:nvGrpSpPr>
        <p:grpSpPr>
          <a:xfrm>
            <a:off x="457200" y="1219200"/>
            <a:ext cx="4114799" cy="685800"/>
            <a:chOff x="1506" y="178068"/>
            <a:chExt cx="3315871" cy="593065"/>
          </a:xfrm>
        </p:grpSpPr>
        <p:sp>
          <p:nvSpPr>
            <p:cNvPr id="41" name="Divisa 40"/>
            <p:cNvSpPr/>
            <p:nvPr/>
          </p:nvSpPr>
          <p:spPr>
            <a:xfrm>
              <a:off x="1506" y="178068"/>
              <a:ext cx="3315871" cy="593065"/>
            </a:xfrm>
            <a:prstGeom prst="chevron">
              <a:avLst/>
            </a:prstGeom>
            <a:solidFill>
              <a:srgbClr val="FFFFA3"/>
            </a:solidFill>
            <a:effectLst>
              <a:glow rad="228600">
                <a:schemeClr val="accent4">
                  <a:satMod val="175000"/>
                  <a:alpha val="40000"/>
                </a:schemeClr>
              </a:glow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42" name="Divisa 4"/>
            <p:cNvSpPr/>
            <p:nvPr/>
          </p:nvSpPr>
          <p:spPr>
            <a:xfrm>
              <a:off x="298039" y="178068"/>
              <a:ext cx="2722806" cy="59306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10160" rIns="0" bIns="101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1600" b="0" kern="1200" dirty="0" smtClean="0">
                  <a:solidFill>
                    <a:schemeClr val="tx1"/>
                  </a:solidFill>
                  <a:cs typeface="Arial" pitchFamily="34" charset="0"/>
                </a:rPr>
                <a:t>Bases de dados desconectadas</a:t>
              </a:r>
              <a:endParaRPr lang="pt-BR" sz="1600" b="0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6" name="Grupo 5"/>
          <p:cNvGrpSpPr/>
          <p:nvPr/>
        </p:nvGrpSpPr>
        <p:grpSpPr>
          <a:xfrm>
            <a:off x="4495800" y="1219200"/>
            <a:ext cx="4191000" cy="699200"/>
            <a:chOff x="3124631" y="228478"/>
            <a:chExt cx="2752173" cy="492244"/>
          </a:xfrm>
        </p:grpSpPr>
        <p:sp>
          <p:nvSpPr>
            <p:cNvPr id="39" name="Divisa 38"/>
            <p:cNvSpPr/>
            <p:nvPr/>
          </p:nvSpPr>
          <p:spPr>
            <a:xfrm>
              <a:off x="3124631" y="228478"/>
              <a:ext cx="2752173" cy="492244"/>
            </a:xfrm>
            <a:prstGeom prst="chevron">
              <a:avLst/>
            </a:prstGeom>
            <a:solidFill>
              <a:srgbClr val="98F2A9">
                <a:alpha val="89804"/>
              </a:srgbClr>
            </a:solidFill>
            <a:effectLst>
              <a:glow rad="228600">
                <a:schemeClr val="accent4">
                  <a:satMod val="175000"/>
                  <a:alpha val="40000"/>
                </a:schemeClr>
              </a:glow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0" name="Divisa 6"/>
            <p:cNvSpPr/>
            <p:nvPr/>
          </p:nvSpPr>
          <p:spPr>
            <a:xfrm>
              <a:off x="3370753" y="228478"/>
              <a:ext cx="2259929" cy="4922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780" tIns="8890" rIns="0" bIns="889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b="0" kern="1200" dirty="0" smtClean="0">
                  <a:solidFill>
                    <a:schemeClr val="tx1"/>
                  </a:solidFill>
                  <a:cs typeface="Arial" pitchFamily="34" charset="0"/>
                </a:rPr>
                <a:t>Informações Integradas</a:t>
              </a:r>
              <a:endParaRPr lang="pt-BR" b="0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7" name="Grupo 6"/>
          <p:cNvGrpSpPr/>
          <p:nvPr/>
        </p:nvGrpSpPr>
        <p:grpSpPr>
          <a:xfrm>
            <a:off x="457200" y="2057400"/>
            <a:ext cx="4114799" cy="685800"/>
            <a:chOff x="1506" y="854162"/>
            <a:chExt cx="3315871" cy="593065"/>
          </a:xfrm>
        </p:grpSpPr>
        <p:sp>
          <p:nvSpPr>
            <p:cNvPr id="37" name="Divisa 36"/>
            <p:cNvSpPr/>
            <p:nvPr/>
          </p:nvSpPr>
          <p:spPr>
            <a:xfrm>
              <a:off x="1506" y="854162"/>
              <a:ext cx="3315871" cy="593065"/>
            </a:xfrm>
            <a:prstGeom prst="chevron">
              <a:avLst/>
            </a:prstGeom>
            <a:solidFill>
              <a:srgbClr val="FFFFA3"/>
            </a:solidFill>
            <a:effectLst>
              <a:glow rad="228600">
                <a:schemeClr val="accent4">
                  <a:satMod val="175000"/>
                  <a:alpha val="40000"/>
                </a:schemeClr>
              </a:glow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38" name="Divisa 8"/>
            <p:cNvSpPr/>
            <p:nvPr/>
          </p:nvSpPr>
          <p:spPr>
            <a:xfrm>
              <a:off x="298039" y="854162"/>
              <a:ext cx="2722806" cy="59306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10160" rIns="0" bIns="101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1600" b="0" kern="1200" dirty="0" smtClean="0">
                  <a:solidFill>
                    <a:schemeClr val="tx1"/>
                  </a:solidFill>
                  <a:cs typeface="Arial" pitchFamily="34" charset="0"/>
                </a:rPr>
                <a:t>Vários sistemas de governo</a:t>
              </a:r>
              <a:endParaRPr lang="pt-BR" sz="1600" b="0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Grupo 7"/>
          <p:cNvGrpSpPr/>
          <p:nvPr/>
        </p:nvGrpSpPr>
        <p:grpSpPr>
          <a:xfrm>
            <a:off x="4581482" y="2057400"/>
            <a:ext cx="4105318" cy="699200"/>
            <a:chOff x="3124200" y="914398"/>
            <a:chExt cx="2752173" cy="492244"/>
          </a:xfrm>
        </p:grpSpPr>
        <p:sp>
          <p:nvSpPr>
            <p:cNvPr id="34" name="Divisa 33"/>
            <p:cNvSpPr/>
            <p:nvPr/>
          </p:nvSpPr>
          <p:spPr>
            <a:xfrm>
              <a:off x="3124200" y="914398"/>
              <a:ext cx="2752173" cy="492244"/>
            </a:xfrm>
            <a:prstGeom prst="chevron">
              <a:avLst/>
            </a:prstGeom>
            <a:solidFill>
              <a:srgbClr val="98F2A9">
                <a:alpha val="89804"/>
              </a:srgbClr>
            </a:solidFill>
            <a:effectLst>
              <a:glow rad="228600">
                <a:schemeClr val="accent4">
                  <a:satMod val="175000"/>
                  <a:alpha val="40000"/>
                </a:schemeClr>
              </a:glow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6" name="Divisa 10"/>
            <p:cNvSpPr/>
            <p:nvPr/>
          </p:nvSpPr>
          <p:spPr>
            <a:xfrm>
              <a:off x="3370322" y="914398"/>
              <a:ext cx="2259929" cy="4922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780" tIns="8890" rIns="0" bIns="889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b="0" kern="1200" dirty="0" smtClean="0">
                  <a:solidFill>
                    <a:schemeClr val="tx1"/>
                  </a:solidFill>
                  <a:cs typeface="Arial" pitchFamily="34" charset="0"/>
                </a:rPr>
                <a:t>Serviços ao cidadão </a:t>
              </a:r>
              <a:r>
                <a:rPr lang="pt-BR" b="0" kern="1200" dirty="0" err="1" smtClean="0">
                  <a:solidFill>
                    <a:schemeClr val="tx1"/>
                  </a:solidFill>
                  <a:cs typeface="Arial" pitchFamily="34" charset="0"/>
                </a:rPr>
                <a:t>crossmedia</a:t>
              </a:r>
              <a:endParaRPr lang="pt-BR" b="0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9" name="Grupo 8"/>
          <p:cNvGrpSpPr/>
          <p:nvPr/>
        </p:nvGrpSpPr>
        <p:grpSpPr>
          <a:xfrm>
            <a:off x="457200" y="2876189"/>
            <a:ext cx="4114799" cy="685800"/>
            <a:chOff x="1506" y="1530257"/>
            <a:chExt cx="3315871" cy="593065"/>
          </a:xfrm>
        </p:grpSpPr>
        <p:sp>
          <p:nvSpPr>
            <p:cNvPr id="32" name="Divisa 31"/>
            <p:cNvSpPr/>
            <p:nvPr/>
          </p:nvSpPr>
          <p:spPr>
            <a:xfrm>
              <a:off x="1506" y="1530257"/>
              <a:ext cx="3315871" cy="593065"/>
            </a:xfrm>
            <a:prstGeom prst="chevron">
              <a:avLst/>
            </a:prstGeom>
            <a:solidFill>
              <a:srgbClr val="FFFFA3"/>
            </a:solidFill>
            <a:effectLst>
              <a:glow rad="228600">
                <a:schemeClr val="accent4">
                  <a:satMod val="175000"/>
                  <a:alpha val="40000"/>
                </a:schemeClr>
              </a:glow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33" name="Divisa 12"/>
            <p:cNvSpPr/>
            <p:nvPr/>
          </p:nvSpPr>
          <p:spPr>
            <a:xfrm>
              <a:off x="298039" y="1530257"/>
              <a:ext cx="2722806" cy="59306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10160" rIns="0" bIns="101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1600" b="0" kern="1200" dirty="0" smtClean="0">
                  <a:solidFill>
                    <a:schemeClr val="tx1"/>
                  </a:solidFill>
                  <a:cs typeface="Arial" pitchFamily="34" charset="0"/>
                </a:rPr>
                <a:t>Centrais de atendimento com múltiplas filas de serviços</a:t>
              </a:r>
              <a:endParaRPr lang="pt-BR" sz="1600" b="0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0" name="Grupo 9"/>
          <p:cNvGrpSpPr/>
          <p:nvPr/>
        </p:nvGrpSpPr>
        <p:grpSpPr>
          <a:xfrm>
            <a:off x="4495800" y="2895600"/>
            <a:ext cx="4191000" cy="699200"/>
            <a:chOff x="3200400" y="1600199"/>
            <a:chExt cx="2752173" cy="492244"/>
          </a:xfrm>
        </p:grpSpPr>
        <p:sp>
          <p:nvSpPr>
            <p:cNvPr id="30" name="Divisa 29"/>
            <p:cNvSpPr/>
            <p:nvPr/>
          </p:nvSpPr>
          <p:spPr>
            <a:xfrm>
              <a:off x="3200400" y="1600199"/>
              <a:ext cx="2752173" cy="492244"/>
            </a:xfrm>
            <a:prstGeom prst="chevron">
              <a:avLst/>
            </a:prstGeom>
            <a:solidFill>
              <a:srgbClr val="98F2A9">
                <a:alpha val="89804"/>
              </a:srgbClr>
            </a:solidFill>
            <a:effectLst>
              <a:glow rad="228600">
                <a:schemeClr val="accent4">
                  <a:satMod val="175000"/>
                  <a:alpha val="40000"/>
                </a:schemeClr>
              </a:glow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1" name="Divisa 14"/>
            <p:cNvSpPr/>
            <p:nvPr/>
          </p:nvSpPr>
          <p:spPr>
            <a:xfrm>
              <a:off x="3446522" y="1600199"/>
              <a:ext cx="2259929" cy="4922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780" tIns="8890" rIns="0" bIns="889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b="0" kern="1200" dirty="0" smtClean="0">
                  <a:solidFill>
                    <a:schemeClr val="tx1"/>
                  </a:solidFill>
                  <a:cs typeface="Arial" pitchFamily="34" charset="0"/>
                </a:rPr>
                <a:t>Centrais de Relacionamento</a:t>
              </a:r>
            </a:p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dirty="0" err="1" smtClean="0">
                  <a:solidFill>
                    <a:schemeClr val="tx1"/>
                  </a:solidFill>
                  <a:cs typeface="Arial" pitchFamily="34" charset="0"/>
                </a:rPr>
                <a:t>Poupatempo</a:t>
              </a:r>
              <a:r>
                <a:rPr lang="pt-BR" dirty="0" smtClean="0">
                  <a:solidFill>
                    <a:schemeClr val="tx1"/>
                  </a:solidFill>
                  <a:cs typeface="Arial" pitchFamily="34" charset="0"/>
                </a:rPr>
                <a:t> 2ª. Geração</a:t>
              </a:r>
              <a:endParaRPr lang="pt-BR" b="0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1" name="Grupo 10"/>
          <p:cNvGrpSpPr/>
          <p:nvPr/>
        </p:nvGrpSpPr>
        <p:grpSpPr>
          <a:xfrm>
            <a:off x="380999" y="3733800"/>
            <a:ext cx="4114799" cy="685800"/>
            <a:chOff x="1506" y="2206351"/>
            <a:chExt cx="3315871" cy="593065"/>
          </a:xfrm>
        </p:grpSpPr>
        <p:sp>
          <p:nvSpPr>
            <p:cNvPr id="27" name="Divisa 26"/>
            <p:cNvSpPr/>
            <p:nvPr/>
          </p:nvSpPr>
          <p:spPr>
            <a:xfrm>
              <a:off x="1506" y="2206351"/>
              <a:ext cx="3315871" cy="593065"/>
            </a:xfrm>
            <a:prstGeom prst="chevron">
              <a:avLst/>
            </a:prstGeom>
            <a:solidFill>
              <a:srgbClr val="FFFFA3"/>
            </a:solidFill>
            <a:effectLst>
              <a:glow rad="228600">
                <a:schemeClr val="accent4">
                  <a:satMod val="175000"/>
                  <a:alpha val="40000"/>
                </a:schemeClr>
              </a:glow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29" name="Divisa 16"/>
            <p:cNvSpPr/>
            <p:nvPr/>
          </p:nvSpPr>
          <p:spPr>
            <a:xfrm>
              <a:off x="298039" y="2206351"/>
              <a:ext cx="2722806" cy="59306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10160" rIns="0" bIns="101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1600" b="0" kern="1200" dirty="0" smtClean="0">
                  <a:solidFill>
                    <a:schemeClr val="tx1"/>
                  </a:solidFill>
                  <a:cs typeface="Arial" pitchFamily="34" charset="0"/>
                </a:rPr>
                <a:t>Grandes </a:t>
              </a:r>
              <a:r>
                <a:rPr lang="pt-BR" sz="1600" dirty="0" smtClean="0">
                  <a:solidFill>
                    <a:schemeClr val="tx1"/>
                  </a:solidFill>
                  <a:cs typeface="Arial" pitchFamily="34" charset="0"/>
                </a:rPr>
                <a:t>centros </a:t>
              </a:r>
              <a:r>
                <a:rPr lang="pt-BR" sz="1600" b="0" kern="1200" dirty="0" smtClean="0">
                  <a:solidFill>
                    <a:schemeClr val="tx1"/>
                  </a:solidFill>
                  <a:cs typeface="Arial" pitchFamily="34" charset="0"/>
                </a:rPr>
                <a:t>de atendimento</a:t>
              </a:r>
              <a:endParaRPr lang="pt-BR" sz="1600" b="0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2" name="Grupo 11"/>
          <p:cNvGrpSpPr/>
          <p:nvPr/>
        </p:nvGrpSpPr>
        <p:grpSpPr>
          <a:xfrm>
            <a:off x="4495800" y="3733798"/>
            <a:ext cx="4114800" cy="685800"/>
            <a:chOff x="3200400" y="2286000"/>
            <a:chExt cx="2752173" cy="492245"/>
          </a:xfrm>
        </p:grpSpPr>
        <p:sp>
          <p:nvSpPr>
            <p:cNvPr id="25" name="Divisa 24"/>
            <p:cNvSpPr/>
            <p:nvPr/>
          </p:nvSpPr>
          <p:spPr>
            <a:xfrm>
              <a:off x="3200400" y="2286001"/>
              <a:ext cx="2752173" cy="492244"/>
            </a:xfrm>
            <a:prstGeom prst="chevron">
              <a:avLst/>
            </a:prstGeom>
            <a:solidFill>
              <a:srgbClr val="98F2A9">
                <a:alpha val="89804"/>
              </a:srgbClr>
            </a:solidFill>
            <a:effectLst>
              <a:glow rad="228600">
                <a:schemeClr val="accent4">
                  <a:satMod val="175000"/>
                  <a:alpha val="40000"/>
                </a:schemeClr>
              </a:glow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6" name="Divisa 18"/>
            <p:cNvSpPr/>
            <p:nvPr/>
          </p:nvSpPr>
          <p:spPr>
            <a:xfrm>
              <a:off x="3455231" y="2286000"/>
              <a:ext cx="2259929" cy="4922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780" tIns="8890" rIns="0" bIns="889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b="0" kern="1200" dirty="0" smtClean="0">
                  <a:solidFill>
                    <a:schemeClr val="tx1"/>
                  </a:solidFill>
                  <a:cs typeface="Arial" pitchFamily="34" charset="0"/>
                </a:rPr>
                <a:t>Postos de atendimento distribuídos</a:t>
              </a:r>
              <a:endParaRPr lang="pt-BR" b="0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3" name="Grupo 12"/>
          <p:cNvGrpSpPr/>
          <p:nvPr/>
        </p:nvGrpSpPr>
        <p:grpSpPr>
          <a:xfrm>
            <a:off x="4495800" y="4572000"/>
            <a:ext cx="4114800" cy="699200"/>
            <a:chOff x="3200401" y="2895598"/>
            <a:chExt cx="2752173" cy="492244"/>
          </a:xfrm>
        </p:grpSpPr>
        <p:sp>
          <p:nvSpPr>
            <p:cNvPr id="23" name="Divisa 22"/>
            <p:cNvSpPr/>
            <p:nvPr/>
          </p:nvSpPr>
          <p:spPr>
            <a:xfrm>
              <a:off x="3200401" y="2895598"/>
              <a:ext cx="2752173" cy="492244"/>
            </a:xfrm>
            <a:prstGeom prst="chevron">
              <a:avLst/>
            </a:prstGeom>
            <a:solidFill>
              <a:srgbClr val="98F2A9">
                <a:alpha val="89804"/>
              </a:srgbClr>
            </a:solidFill>
            <a:effectLst>
              <a:glow rad="228600">
                <a:schemeClr val="accent4">
                  <a:satMod val="175000"/>
                  <a:alpha val="40000"/>
                </a:schemeClr>
              </a:glow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4" name="Divisa 20"/>
            <p:cNvSpPr/>
            <p:nvPr/>
          </p:nvSpPr>
          <p:spPr>
            <a:xfrm>
              <a:off x="3446523" y="2895598"/>
              <a:ext cx="2259929" cy="4922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780" tIns="8890" rIns="0" bIns="889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b="0" kern="1200" dirty="0" smtClean="0">
                  <a:solidFill>
                    <a:schemeClr val="tx1"/>
                  </a:solidFill>
                  <a:cs typeface="Arial" pitchFamily="34" charset="0"/>
                </a:rPr>
                <a:t>Atendimento local</a:t>
              </a:r>
              <a:endParaRPr lang="pt-BR" b="0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4" name="Grupo 13"/>
          <p:cNvGrpSpPr/>
          <p:nvPr/>
        </p:nvGrpSpPr>
        <p:grpSpPr>
          <a:xfrm>
            <a:off x="380999" y="5410200"/>
            <a:ext cx="4114799" cy="685803"/>
            <a:chOff x="1506" y="3558538"/>
            <a:chExt cx="3315871" cy="593067"/>
          </a:xfrm>
        </p:grpSpPr>
        <p:sp>
          <p:nvSpPr>
            <p:cNvPr id="21" name="Divisa 20"/>
            <p:cNvSpPr/>
            <p:nvPr/>
          </p:nvSpPr>
          <p:spPr>
            <a:xfrm>
              <a:off x="1506" y="3558540"/>
              <a:ext cx="3315871" cy="593065"/>
            </a:xfrm>
            <a:prstGeom prst="chevron">
              <a:avLst/>
            </a:prstGeom>
            <a:solidFill>
              <a:srgbClr val="FFFFA3"/>
            </a:solidFill>
            <a:effectLst>
              <a:glow rad="228600">
                <a:schemeClr val="accent4">
                  <a:satMod val="175000"/>
                  <a:alpha val="40000"/>
                </a:schemeClr>
              </a:glow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22" name="Divisa 22"/>
            <p:cNvSpPr/>
            <p:nvPr/>
          </p:nvSpPr>
          <p:spPr>
            <a:xfrm>
              <a:off x="298039" y="3558538"/>
              <a:ext cx="2722806" cy="59306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10160" rIns="0" bIns="101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1600" b="0" kern="1200" dirty="0" smtClean="0">
                  <a:solidFill>
                    <a:schemeClr val="tx1"/>
                  </a:solidFill>
                  <a:cs typeface="Arial" pitchFamily="34" charset="0"/>
                </a:rPr>
                <a:t>Cidadão procura o Governo</a:t>
              </a:r>
              <a:endParaRPr lang="pt-BR" sz="1600" b="0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5" name="Grupo 14"/>
          <p:cNvGrpSpPr/>
          <p:nvPr/>
        </p:nvGrpSpPr>
        <p:grpSpPr>
          <a:xfrm>
            <a:off x="4495800" y="5410200"/>
            <a:ext cx="4114800" cy="699200"/>
            <a:chOff x="3229844" y="3599238"/>
            <a:chExt cx="2752173" cy="492244"/>
          </a:xfrm>
        </p:grpSpPr>
        <p:sp>
          <p:nvSpPr>
            <p:cNvPr id="19" name="Divisa 18"/>
            <p:cNvSpPr/>
            <p:nvPr/>
          </p:nvSpPr>
          <p:spPr>
            <a:xfrm>
              <a:off x="3229844" y="3599238"/>
              <a:ext cx="2752173" cy="492244"/>
            </a:xfrm>
            <a:prstGeom prst="chevron">
              <a:avLst/>
            </a:prstGeom>
            <a:solidFill>
              <a:srgbClr val="98F2A9">
                <a:alpha val="89804"/>
              </a:srgbClr>
            </a:solidFill>
            <a:effectLst>
              <a:glow rad="228600">
                <a:schemeClr val="accent4">
                  <a:satMod val="175000"/>
                  <a:alpha val="40000"/>
                </a:schemeClr>
              </a:glow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Divisa 24"/>
            <p:cNvSpPr/>
            <p:nvPr/>
          </p:nvSpPr>
          <p:spPr>
            <a:xfrm>
              <a:off x="3475966" y="3599238"/>
              <a:ext cx="2259929" cy="4922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7780" tIns="8890" rIns="0" bIns="889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b="0" kern="1200" dirty="0" smtClean="0">
                  <a:solidFill>
                    <a:schemeClr val="tx1"/>
                  </a:solidFill>
                  <a:cs typeface="Arial" pitchFamily="34" charset="0"/>
                </a:rPr>
                <a:t>O Governo vai ao cidadão</a:t>
              </a:r>
              <a:endParaRPr lang="pt-BR" b="0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6" name="Grupo 15"/>
          <p:cNvGrpSpPr/>
          <p:nvPr/>
        </p:nvGrpSpPr>
        <p:grpSpPr>
          <a:xfrm>
            <a:off x="380999" y="4572000"/>
            <a:ext cx="4114799" cy="685800"/>
            <a:chOff x="24650" y="2849797"/>
            <a:chExt cx="3315871" cy="593065"/>
          </a:xfrm>
        </p:grpSpPr>
        <p:sp>
          <p:nvSpPr>
            <p:cNvPr id="17" name="Divisa 16"/>
            <p:cNvSpPr/>
            <p:nvPr/>
          </p:nvSpPr>
          <p:spPr>
            <a:xfrm>
              <a:off x="24650" y="2849797"/>
              <a:ext cx="3315871" cy="593065"/>
            </a:xfrm>
            <a:prstGeom prst="chevron">
              <a:avLst/>
            </a:prstGeom>
            <a:solidFill>
              <a:srgbClr val="FFFFA3"/>
            </a:solidFill>
            <a:effectLst>
              <a:glow rad="228600">
                <a:schemeClr val="accent4">
                  <a:satMod val="175000"/>
                  <a:alpha val="40000"/>
                </a:schemeClr>
              </a:glow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18" name="Divisa 26"/>
            <p:cNvSpPr/>
            <p:nvPr/>
          </p:nvSpPr>
          <p:spPr>
            <a:xfrm>
              <a:off x="321183" y="2849797"/>
              <a:ext cx="2722806" cy="59306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0320" tIns="10160" rIns="0" bIns="101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pt-BR" sz="1600" b="0" kern="1200" dirty="0" smtClean="0">
                  <a:solidFill>
                    <a:schemeClr val="tx1"/>
                  </a:solidFill>
                </a:rPr>
                <a:t>Atendimento regional</a:t>
              </a:r>
              <a:endParaRPr lang="pt-BR" sz="1800" b="0" kern="1200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de cantos arredondados 7"/>
          <p:cNvSpPr/>
          <p:nvPr/>
        </p:nvSpPr>
        <p:spPr>
          <a:xfrm>
            <a:off x="457200" y="1219200"/>
            <a:ext cx="8458200" cy="762000"/>
          </a:xfrm>
          <a:prstGeom prst="roundRect">
            <a:avLst/>
          </a:prstGeom>
          <a:solidFill>
            <a:srgbClr val="B3CCE3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228600"/>
            <a:ext cx="5867400" cy="609600"/>
          </a:xfrm>
        </p:spPr>
        <p:txBody>
          <a:bodyPr/>
          <a:lstStyle/>
          <a:p>
            <a:pPr>
              <a:defRPr/>
            </a:pPr>
            <a:r>
              <a:rPr lang="pt-BR" sz="2400" dirty="0" smtClean="0">
                <a:solidFill>
                  <a:schemeClr val="tx1"/>
                </a:solidFill>
              </a:rPr>
              <a:t>Infraestrutura Tecnológica</a:t>
            </a:r>
            <a:endParaRPr lang="pt-BR" sz="2400" dirty="0">
              <a:solidFill>
                <a:schemeClr val="tx1"/>
              </a:solidFill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9243" y="1352242"/>
            <a:ext cx="3535357" cy="552758"/>
          </a:xfrm>
          <a:prstGeom prst="rect">
            <a:avLst/>
          </a:prstGeom>
          <a:noFill/>
          <a:ln w="9525">
            <a:solidFill>
              <a:schemeClr val="accent6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9" name="Retângulo de cantos arredondados 8"/>
          <p:cNvSpPr/>
          <p:nvPr/>
        </p:nvSpPr>
        <p:spPr>
          <a:xfrm>
            <a:off x="457200" y="2057400"/>
            <a:ext cx="4114800" cy="2819400"/>
          </a:xfrm>
          <a:prstGeom prst="roundRect">
            <a:avLst/>
          </a:prstGeom>
          <a:solidFill>
            <a:srgbClr val="FFFF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85800" y="2286000"/>
            <a:ext cx="3581400" cy="2438400"/>
          </a:xfrm>
        </p:spPr>
        <p:txBody>
          <a:bodyPr anchor="ctr"/>
          <a:lstStyle/>
          <a:p>
            <a:pPr marL="180975" indent="-180975">
              <a:defRPr/>
            </a:pPr>
            <a:r>
              <a:rPr lang="pt-BR" sz="1800" dirty="0" smtClean="0">
                <a:solidFill>
                  <a:schemeClr val="tx1"/>
                </a:solidFill>
                <a:latin typeface="+mn-lt"/>
              </a:rPr>
              <a:t>Rede de comunicação de dados do Governo do Estado de São Paulo</a:t>
            </a:r>
          </a:p>
          <a:p>
            <a:pPr marL="180975" lvl="0" indent="-180975">
              <a:spcBef>
                <a:spcPts val="1200"/>
              </a:spcBef>
              <a:defRPr/>
            </a:pPr>
            <a:r>
              <a:rPr lang="pt-BR" sz="1800" dirty="0" smtClean="0">
                <a:solidFill>
                  <a:schemeClr val="tx1"/>
                </a:solidFill>
                <a:latin typeface="+mn-lt"/>
              </a:rPr>
              <a:t>Atualmente conta com mais de 14.500 links ativos, servindo para conectar todos os órgãos públicos da administração estadual.</a:t>
            </a:r>
          </a:p>
        </p:txBody>
      </p:sp>
      <p:sp>
        <p:nvSpPr>
          <p:cNvPr id="11" name="Retângulo de cantos arredondados 10"/>
          <p:cNvSpPr/>
          <p:nvPr/>
        </p:nvSpPr>
        <p:spPr>
          <a:xfrm>
            <a:off x="4724400" y="2057400"/>
            <a:ext cx="4191000" cy="2743200"/>
          </a:xfrm>
          <a:prstGeom prst="roundRect">
            <a:avLst/>
          </a:prstGeom>
          <a:solidFill>
            <a:schemeClr val="accent3">
              <a:lumMod val="8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Espaço Reservado para Conteúdo 2"/>
          <p:cNvSpPr txBox="1">
            <a:spLocks/>
          </p:cNvSpPr>
          <p:nvPr/>
        </p:nvSpPr>
        <p:spPr bwMode="auto">
          <a:xfrm>
            <a:off x="4953000" y="2286000"/>
            <a:ext cx="37338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80975" marR="0" lvl="0" indent="-180975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pt-BR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 escolas utilizam 5.700 links.</a:t>
            </a:r>
          </a:p>
          <a:p>
            <a:pPr marL="180975" marR="0" lvl="0" indent="-180975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pt-BR" kern="0" dirty="0" smtClean="0">
                <a:latin typeface="+mn-lt"/>
                <a:cs typeface="+mn-cs"/>
              </a:rPr>
              <a:t>Projetos em destaque:</a:t>
            </a:r>
            <a:endParaRPr kumimoji="0" lang="pt-BR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3810000"/>
            <a:ext cx="1752600" cy="81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3600" y="3048000"/>
            <a:ext cx="1752600" cy="695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12" name="Retângulo de cantos arredondados 11"/>
          <p:cNvSpPr/>
          <p:nvPr/>
        </p:nvSpPr>
        <p:spPr>
          <a:xfrm>
            <a:off x="381000" y="4953000"/>
            <a:ext cx="8534400" cy="1295400"/>
          </a:xfrm>
          <a:prstGeom prst="roundRect">
            <a:avLst/>
          </a:prstGeom>
          <a:solidFill>
            <a:srgbClr val="D0F6B4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3" name="Espaço Reservado para Conteúdo 2"/>
          <p:cNvSpPr txBox="1">
            <a:spLocks/>
          </p:cNvSpPr>
          <p:nvPr/>
        </p:nvSpPr>
        <p:spPr bwMode="auto">
          <a:xfrm>
            <a:off x="533400" y="4953000"/>
            <a:ext cx="8077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1073150" marR="0" lvl="0" indent="-10731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pt-BR" kern="0" noProof="0" dirty="0" smtClean="0">
                <a:latin typeface="+mn-lt"/>
                <a:cs typeface="+mn-cs"/>
              </a:rPr>
              <a:t>Projetos: Aumento da capacidade dos links e do ambiente internet, </a:t>
            </a:r>
          </a:p>
          <a:p>
            <a:pPr marL="1073150" marR="0" lvl="0" indent="-10731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pt-BR" kern="0" dirty="0" smtClean="0">
                <a:latin typeface="+mn-lt"/>
                <a:cs typeface="+mn-cs"/>
              </a:rPr>
              <a:t>	</a:t>
            </a:r>
            <a:r>
              <a:rPr lang="pt-BR" kern="0" noProof="0" dirty="0" err="1" smtClean="0">
                <a:latin typeface="+mn-lt"/>
                <a:cs typeface="+mn-cs"/>
              </a:rPr>
              <a:t>Intragov</a:t>
            </a:r>
            <a:r>
              <a:rPr lang="pt-BR" kern="0" noProof="0" dirty="0" smtClean="0">
                <a:latin typeface="+mn-lt"/>
                <a:cs typeface="+mn-cs"/>
              </a:rPr>
              <a:t> Móvel </a:t>
            </a:r>
            <a:r>
              <a:rPr lang="pt-BR" sz="1600" kern="0" noProof="0" dirty="0" smtClean="0">
                <a:latin typeface="+mn-lt"/>
                <a:cs typeface="+mn-cs"/>
              </a:rPr>
              <a:t>(apoio a atividades externas: segurança, saúde </a:t>
            </a:r>
            <a:r>
              <a:rPr lang="pt-BR" sz="1600" kern="0" noProof="0" dirty="0" err="1" smtClean="0">
                <a:latin typeface="+mn-lt"/>
                <a:cs typeface="+mn-cs"/>
              </a:rPr>
              <a:t>etc</a:t>
            </a:r>
            <a:r>
              <a:rPr lang="pt-BR" sz="1600" kern="0" noProof="0" dirty="0" smtClean="0">
                <a:latin typeface="+mn-lt"/>
                <a:cs typeface="+mn-cs"/>
              </a:rPr>
              <a:t>)</a:t>
            </a:r>
            <a:r>
              <a:rPr lang="pt-BR" kern="0" noProof="0" dirty="0" smtClean="0">
                <a:latin typeface="+mn-lt"/>
                <a:cs typeface="+mn-cs"/>
              </a:rPr>
              <a:t>, </a:t>
            </a:r>
          </a:p>
          <a:p>
            <a:pPr marL="1073150" marR="0" lvl="0" indent="-10731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pt-BR" kern="0" dirty="0" smtClean="0">
                <a:latin typeface="+mn-lt"/>
                <a:cs typeface="+mn-cs"/>
              </a:rPr>
              <a:t>	</a:t>
            </a:r>
            <a:r>
              <a:rPr lang="pt-BR" kern="0" noProof="0" dirty="0" smtClean="0">
                <a:latin typeface="+mn-lt"/>
                <a:cs typeface="+mn-cs"/>
              </a:rPr>
              <a:t>Integração de Datacenter e dos Sistemas de Informação</a:t>
            </a:r>
            <a:endParaRPr kumimoji="0" lang="pt-BR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de cantos arredondados 7"/>
          <p:cNvSpPr/>
          <p:nvPr/>
        </p:nvSpPr>
        <p:spPr>
          <a:xfrm>
            <a:off x="381000" y="1219200"/>
            <a:ext cx="8305800" cy="1219200"/>
          </a:xfrm>
          <a:prstGeom prst="roundRect">
            <a:avLst/>
          </a:prstGeom>
          <a:solidFill>
            <a:srgbClr val="BCD2E6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228600"/>
            <a:ext cx="5715000" cy="609600"/>
          </a:xfrm>
        </p:spPr>
        <p:txBody>
          <a:bodyPr/>
          <a:lstStyle/>
          <a:p>
            <a:pPr>
              <a:defRPr/>
            </a:pPr>
            <a:r>
              <a:rPr lang="pt-BR" sz="2400" dirty="0" smtClean="0">
                <a:solidFill>
                  <a:schemeClr val="tx1"/>
                </a:solidFill>
              </a:rPr>
              <a:t>Serviços ao Cidadão</a:t>
            </a:r>
            <a:endParaRPr lang="pt-BR" sz="2400" dirty="0">
              <a:solidFill>
                <a:schemeClr val="tx1"/>
              </a:solidFill>
            </a:endParaRPr>
          </a:p>
        </p:txBody>
      </p:sp>
      <p:sp>
        <p:nvSpPr>
          <p:cNvPr id="11" name="Retângulo de cantos arredondados 10"/>
          <p:cNvSpPr/>
          <p:nvPr/>
        </p:nvSpPr>
        <p:spPr>
          <a:xfrm>
            <a:off x="304800" y="2514600"/>
            <a:ext cx="8534400" cy="2895600"/>
          </a:xfrm>
          <a:prstGeom prst="roundRect">
            <a:avLst/>
          </a:prstGeom>
          <a:solidFill>
            <a:schemeClr val="accent3">
              <a:lumMod val="8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Retângulo de cantos arredondados 11"/>
          <p:cNvSpPr/>
          <p:nvPr/>
        </p:nvSpPr>
        <p:spPr>
          <a:xfrm>
            <a:off x="304800" y="5486400"/>
            <a:ext cx="8534400" cy="762000"/>
          </a:xfrm>
          <a:prstGeom prst="roundRect">
            <a:avLst/>
          </a:prstGeom>
          <a:solidFill>
            <a:srgbClr val="D0F6B4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3" name="Espaço Reservado para Conteúdo 2"/>
          <p:cNvSpPr txBox="1">
            <a:spLocks/>
          </p:cNvSpPr>
          <p:nvPr/>
        </p:nvSpPr>
        <p:spPr bwMode="auto">
          <a:xfrm>
            <a:off x="533400" y="5486400"/>
            <a:ext cx="8153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180975" marR="0" lvl="0" indent="-180975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pt-BR" sz="1600" kern="0" noProof="0" dirty="0" smtClean="0">
                <a:latin typeface="+mn-lt"/>
                <a:cs typeface="+mn-cs"/>
              </a:rPr>
              <a:t>	</a:t>
            </a:r>
            <a:r>
              <a:rPr lang="pt-BR" sz="1600" kern="0" noProof="0" dirty="0" err="1" smtClean="0">
                <a:latin typeface="+mn-lt"/>
                <a:cs typeface="+mn-cs"/>
              </a:rPr>
              <a:t>Poupatempo</a:t>
            </a:r>
            <a:r>
              <a:rPr lang="pt-BR" sz="1600" kern="0" noProof="0" dirty="0" smtClean="0">
                <a:latin typeface="+mn-lt"/>
                <a:cs typeface="+mn-cs"/>
              </a:rPr>
              <a:t> 2</a:t>
            </a:r>
            <a:r>
              <a:rPr lang="pt-BR" sz="1600" kern="0" dirty="0" smtClean="0">
                <a:latin typeface="+mn-lt"/>
                <a:cs typeface="+mn-cs"/>
              </a:rPr>
              <a:t>ª. Geração</a:t>
            </a:r>
            <a:r>
              <a:rPr lang="pt-BR" sz="1600" kern="0" noProof="0" dirty="0" smtClean="0">
                <a:latin typeface="+mn-lt"/>
                <a:cs typeface="+mn-cs"/>
              </a:rPr>
              <a:t>:</a:t>
            </a:r>
            <a:r>
              <a:rPr lang="pt-BR" sz="1400" kern="0" noProof="0" dirty="0" smtClean="0">
                <a:latin typeface="+mn-lt"/>
                <a:cs typeface="+mn-cs"/>
              </a:rPr>
              <a:t> </a:t>
            </a:r>
            <a:r>
              <a:rPr lang="pt-BR" sz="2000" kern="0" noProof="0" dirty="0" smtClean="0">
                <a:latin typeface="+mn-lt"/>
                <a:cs typeface="+mn-cs"/>
              </a:rPr>
              <a:t>+</a:t>
            </a:r>
            <a:r>
              <a:rPr lang="pt-BR" sz="1400" kern="0" noProof="0" dirty="0" smtClean="0">
                <a:latin typeface="+mn-lt"/>
                <a:cs typeface="+mn-cs"/>
              </a:rPr>
              <a:t>Serviços </a:t>
            </a:r>
            <a:r>
              <a:rPr lang="pt-BR" sz="1400" kern="0" noProof="0" dirty="0" err="1" smtClean="0">
                <a:latin typeface="+mn-lt"/>
                <a:cs typeface="+mn-cs"/>
              </a:rPr>
              <a:t>on</a:t>
            </a:r>
            <a:r>
              <a:rPr lang="pt-BR" sz="1400" kern="0" noProof="0" dirty="0" smtClean="0">
                <a:latin typeface="+mn-lt"/>
                <a:cs typeface="+mn-cs"/>
              </a:rPr>
              <a:t> </a:t>
            </a:r>
            <a:r>
              <a:rPr lang="pt-BR" sz="1400" kern="0" noProof="0" dirty="0" err="1" smtClean="0">
                <a:latin typeface="+mn-lt"/>
                <a:cs typeface="+mn-cs"/>
              </a:rPr>
              <a:t>line</a:t>
            </a:r>
            <a:r>
              <a:rPr lang="pt-BR" sz="1400" kern="0" noProof="0" dirty="0" smtClean="0">
                <a:latin typeface="+mn-lt"/>
                <a:cs typeface="+mn-cs"/>
              </a:rPr>
              <a:t>, Poupatempo em movimento, balcão múltiplo, desmaterialização de serviços.</a:t>
            </a:r>
            <a:endParaRPr lang="pt-BR" sz="1600" kern="0" noProof="0" dirty="0" smtClean="0">
              <a:latin typeface="+mn-lt"/>
              <a:cs typeface="+mn-cs"/>
            </a:endParaRPr>
          </a:p>
          <a:p>
            <a:pPr marL="180975" marR="0" lvl="0" indent="-180975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pt-BR" sz="1600" kern="0" dirty="0" smtClean="0">
                <a:latin typeface="+mn-lt"/>
                <a:cs typeface="+mn-cs"/>
              </a:rPr>
              <a:t>	</a:t>
            </a:r>
            <a:r>
              <a:rPr lang="pt-BR" sz="1600" kern="0" noProof="0" dirty="0" smtClean="0">
                <a:latin typeface="+mn-lt"/>
                <a:cs typeface="+mn-cs"/>
              </a:rPr>
              <a:t>Modernização do </a:t>
            </a:r>
            <a:r>
              <a:rPr lang="pt-BR" sz="1600" kern="0" noProof="0" dirty="0" err="1" smtClean="0">
                <a:latin typeface="+mn-lt"/>
                <a:cs typeface="+mn-cs"/>
              </a:rPr>
              <a:t>Detran</a:t>
            </a:r>
            <a:endParaRPr kumimoji="0" lang="pt-BR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599" y="1447800"/>
            <a:ext cx="1040947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667000"/>
            <a:ext cx="8229600" cy="2743200"/>
          </a:xfrm>
        </p:spPr>
        <p:txBody>
          <a:bodyPr anchor="ctr"/>
          <a:lstStyle/>
          <a:p>
            <a:pPr marL="180975" indent="-180975"/>
            <a:r>
              <a:rPr lang="pt-BR" sz="1800" dirty="0" smtClean="0">
                <a:solidFill>
                  <a:schemeClr val="tx1"/>
                </a:solidFill>
                <a:latin typeface="+mn-lt"/>
              </a:rPr>
              <a:t>Mais de 285 milhões de atendimentos desde sua inauguração</a:t>
            </a:r>
          </a:p>
          <a:p>
            <a:pPr marL="180975" indent="-180975"/>
            <a:r>
              <a:rPr lang="pt-BR" sz="1800" dirty="0" smtClean="0">
                <a:solidFill>
                  <a:schemeClr val="tx1"/>
                </a:solidFill>
                <a:latin typeface="+mn-lt"/>
              </a:rPr>
              <a:t>Mais de 110.000 atendimentos por dia</a:t>
            </a:r>
          </a:p>
          <a:p>
            <a:pPr marL="180975" indent="-180975"/>
            <a:r>
              <a:rPr lang="pt-BR" sz="1800" dirty="0" smtClean="0">
                <a:solidFill>
                  <a:schemeClr val="tx1"/>
                </a:solidFill>
                <a:latin typeface="+mn-lt"/>
              </a:rPr>
              <a:t>28 postos fixos em operação </a:t>
            </a:r>
            <a:r>
              <a:rPr lang="pt-BR" sz="1400" dirty="0" smtClean="0">
                <a:solidFill>
                  <a:schemeClr val="tx1"/>
                </a:solidFill>
                <a:latin typeface="+mn-lt"/>
              </a:rPr>
              <a:t>( Posto Sé em operação desde 1997)</a:t>
            </a:r>
            <a:endParaRPr lang="pt-BR" sz="1800" dirty="0" smtClean="0">
              <a:solidFill>
                <a:schemeClr val="tx1"/>
              </a:solidFill>
              <a:latin typeface="+mn-lt"/>
            </a:endParaRPr>
          </a:p>
          <a:p>
            <a:pPr lvl="1"/>
            <a:r>
              <a:rPr lang="pt-BR" sz="1200" dirty="0" smtClean="0">
                <a:solidFill>
                  <a:schemeClr val="tx1"/>
                </a:solidFill>
                <a:latin typeface="+mn-lt"/>
              </a:rPr>
              <a:t>Sé, Luz, Itaquera, Santo Amaro, São Bernardo do Campo, Guarulhos, Osasco, Campinas Centro, Campinas Shopping, São José dos Campos, Ribeirão Preto, Bauru, Santos, São José do Rio Preto, Jundiaí, Taubaté , Piracicaba, Caraguatatuba, Araraquara , Cidade Ademar, Presidente Prudente, São Carlos, Rio Claro, Tatuí, Botucatu, Franca , Marília e Araçatuba.</a:t>
            </a:r>
            <a:endParaRPr lang="pt-BR" sz="1400" dirty="0" smtClean="0">
              <a:solidFill>
                <a:schemeClr val="tx1"/>
              </a:solidFill>
              <a:latin typeface="+mn-lt"/>
            </a:endParaRPr>
          </a:p>
          <a:p>
            <a:pPr marL="180975" indent="-180975"/>
            <a:r>
              <a:rPr lang="pt-BR" sz="1800" dirty="0" smtClean="0">
                <a:solidFill>
                  <a:schemeClr val="tx1"/>
                </a:solidFill>
                <a:latin typeface="+mn-lt"/>
              </a:rPr>
              <a:t>7 postos móveis</a:t>
            </a:r>
          </a:p>
          <a:p>
            <a:pPr marL="180975" indent="-180975"/>
            <a:r>
              <a:rPr lang="pt-BR" sz="1800" dirty="0" smtClean="0">
                <a:solidFill>
                  <a:schemeClr val="tx1"/>
                </a:solidFill>
                <a:latin typeface="+mn-lt"/>
              </a:rPr>
              <a:t>Postos fixos em implantação: </a:t>
            </a:r>
            <a:r>
              <a:rPr lang="pt-BR" sz="1600" dirty="0" smtClean="0">
                <a:solidFill>
                  <a:schemeClr val="tx1"/>
                </a:solidFill>
                <a:latin typeface="+mn-lt"/>
              </a:rPr>
              <a:t>Mogi das Cruzes, Sorocaba, Lapa e Suzano</a:t>
            </a:r>
            <a:r>
              <a:rPr lang="pt-BR" sz="1800" dirty="0" smtClean="0">
                <a:solidFill>
                  <a:schemeClr val="tx1"/>
                </a:solidFill>
                <a:latin typeface="+mn-lt"/>
              </a:rPr>
              <a:t>.</a:t>
            </a:r>
          </a:p>
        </p:txBody>
      </p:sp>
      <p:pic>
        <p:nvPicPr>
          <p:cNvPr id="15" name="Picture 8" descr="Fachada do Poupatempo São José do Rio Pret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1295400"/>
            <a:ext cx="1590260" cy="914400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16" name="CaixaDeTexto 15"/>
          <p:cNvSpPr txBox="1"/>
          <p:nvPr/>
        </p:nvSpPr>
        <p:spPr>
          <a:xfrm>
            <a:off x="2362200" y="2209800"/>
            <a:ext cx="1676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000" dirty="0" smtClean="0"/>
              <a:t>São José do Rio Preto</a:t>
            </a:r>
            <a:endParaRPr lang="pt-BR" sz="1000" dirty="0"/>
          </a:p>
        </p:txBody>
      </p:sp>
      <p:pic>
        <p:nvPicPr>
          <p:cNvPr id="17" name="Picture 6" descr="Foto Poupatempo Piracicab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1295400"/>
            <a:ext cx="1669143" cy="914400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18" name="CaixaDeTexto 17"/>
          <p:cNvSpPr txBox="1"/>
          <p:nvPr/>
        </p:nvSpPr>
        <p:spPr>
          <a:xfrm>
            <a:off x="4648200" y="2209800"/>
            <a:ext cx="1676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000" dirty="0" smtClean="0"/>
              <a:t>Piracicaba</a:t>
            </a:r>
            <a:endParaRPr lang="pt-BR" sz="1000" dirty="0"/>
          </a:p>
        </p:txBody>
      </p:sp>
      <p:pic>
        <p:nvPicPr>
          <p:cNvPr id="19" name="Picture 2" descr="Foto Poupatempo Araçatub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71372" y="1295400"/>
            <a:ext cx="1486828" cy="914399"/>
          </a:xfrm>
          <a:prstGeom prst="rect">
            <a:avLst/>
          </a:prstGeom>
          <a:noFill/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sp>
        <p:nvSpPr>
          <p:cNvPr id="20" name="CaixaDeTexto 19"/>
          <p:cNvSpPr txBox="1"/>
          <p:nvPr/>
        </p:nvSpPr>
        <p:spPr>
          <a:xfrm>
            <a:off x="7010400" y="2209800"/>
            <a:ext cx="1447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000" dirty="0" smtClean="0"/>
              <a:t>Araçatuba</a:t>
            </a:r>
            <a:endParaRPr lang="pt-BR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de cantos arredondados 7"/>
          <p:cNvSpPr/>
          <p:nvPr/>
        </p:nvSpPr>
        <p:spPr>
          <a:xfrm>
            <a:off x="381000" y="1219200"/>
            <a:ext cx="8305800" cy="1219200"/>
          </a:xfrm>
          <a:prstGeom prst="roundRect">
            <a:avLst/>
          </a:prstGeom>
          <a:solidFill>
            <a:srgbClr val="BCD2E6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228600"/>
            <a:ext cx="5867400" cy="609600"/>
          </a:xfrm>
        </p:spPr>
        <p:txBody>
          <a:bodyPr/>
          <a:lstStyle/>
          <a:p>
            <a:pPr>
              <a:defRPr/>
            </a:pPr>
            <a:r>
              <a:rPr lang="pt-BR" sz="2400" dirty="0" smtClean="0">
                <a:solidFill>
                  <a:schemeClr val="tx1"/>
                </a:solidFill>
              </a:rPr>
              <a:t>Inclusão Digital</a:t>
            </a:r>
            <a:endParaRPr lang="pt-BR" sz="2400" dirty="0">
              <a:solidFill>
                <a:schemeClr val="tx1"/>
              </a:solidFill>
            </a:endParaRPr>
          </a:p>
        </p:txBody>
      </p:sp>
      <p:sp>
        <p:nvSpPr>
          <p:cNvPr id="11" name="Retângulo de cantos arredondados 10"/>
          <p:cNvSpPr/>
          <p:nvPr/>
        </p:nvSpPr>
        <p:spPr>
          <a:xfrm>
            <a:off x="304800" y="2514600"/>
            <a:ext cx="8534400" cy="3048000"/>
          </a:xfrm>
          <a:prstGeom prst="roundRect">
            <a:avLst/>
          </a:prstGeom>
          <a:solidFill>
            <a:schemeClr val="accent3">
              <a:lumMod val="8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Retângulo de cantos arredondados 11"/>
          <p:cNvSpPr/>
          <p:nvPr/>
        </p:nvSpPr>
        <p:spPr>
          <a:xfrm>
            <a:off x="304800" y="5638800"/>
            <a:ext cx="8534400" cy="609600"/>
          </a:xfrm>
          <a:prstGeom prst="roundRect">
            <a:avLst/>
          </a:prstGeom>
          <a:solidFill>
            <a:srgbClr val="D0F6B4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3" name="Espaço Reservado para Conteúdo 2"/>
          <p:cNvSpPr txBox="1">
            <a:spLocks/>
          </p:cNvSpPr>
          <p:nvPr/>
        </p:nvSpPr>
        <p:spPr bwMode="auto">
          <a:xfrm>
            <a:off x="533400" y="5715000"/>
            <a:ext cx="80772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180975" marR="0" lvl="0" indent="-180975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pt-BR" sz="1600" kern="0" noProof="0" dirty="0" smtClean="0">
                <a:latin typeface="+mn-lt"/>
                <a:cs typeface="+mn-cs"/>
              </a:rPr>
              <a:t>Acessa 2ª. Geração:Prestação de Serviços, Inclusão Empreendedora, Capacitação, Hub de Negócios Sociais, TI verde</a:t>
            </a:r>
            <a:endParaRPr kumimoji="0" lang="pt-BR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33400" y="2667000"/>
            <a:ext cx="5638800" cy="2819400"/>
          </a:xfrm>
        </p:spPr>
        <p:txBody>
          <a:bodyPr anchor="ctr"/>
          <a:lstStyle/>
          <a:p>
            <a:pPr marL="180975" indent="-180975"/>
            <a:r>
              <a:rPr lang="pt-BR" sz="1800" dirty="0" smtClean="0">
                <a:solidFill>
                  <a:schemeClr val="tx1"/>
                </a:solidFill>
                <a:latin typeface="+mn-lt"/>
              </a:rPr>
              <a:t>Inclusão digital do cidadão</a:t>
            </a:r>
          </a:p>
          <a:p>
            <a:pPr marL="180975" indent="-180975"/>
            <a:r>
              <a:rPr lang="pt-BR" sz="1800" dirty="0" smtClean="0">
                <a:solidFill>
                  <a:schemeClr val="tx1"/>
                </a:solidFill>
                <a:latin typeface="+mn-lt"/>
              </a:rPr>
              <a:t>2,2 milhões de usuários cadastrados</a:t>
            </a:r>
          </a:p>
          <a:p>
            <a:pPr marL="180975" indent="-180975"/>
            <a:r>
              <a:rPr lang="pt-BR" sz="1800" dirty="0" smtClean="0">
                <a:solidFill>
                  <a:schemeClr val="tx1"/>
                </a:solidFill>
                <a:latin typeface="+mn-lt"/>
              </a:rPr>
              <a:t>55 milhões de atendimentos</a:t>
            </a:r>
          </a:p>
          <a:p>
            <a:pPr marL="180975" indent="-180975"/>
            <a:r>
              <a:rPr lang="pt-BR" sz="1800" dirty="0" smtClean="0">
                <a:solidFill>
                  <a:schemeClr val="tx1"/>
                </a:solidFill>
                <a:latin typeface="+mn-lt"/>
              </a:rPr>
              <a:t>627 postos em operação, 53 em implantação </a:t>
            </a:r>
          </a:p>
          <a:p>
            <a:pPr marL="180975" indent="-180975"/>
            <a:r>
              <a:rPr lang="pt-BR" sz="1800" dirty="0" smtClean="0">
                <a:solidFill>
                  <a:schemeClr val="tx1"/>
                </a:solidFill>
                <a:latin typeface="+mn-lt"/>
              </a:rPr>
              <a:t>542 municípios atendidos </a:t>
            </a:r>
          </a:p>
          <a:p>
            <a:pPr marL="180975" indent="-180975"/>
            <a:r>
              <a:rPr lang="pt-BR" sz="1800" dirty="0" smtClean="0">
                <a:solidFill>
                  <a:schemeClr val="tx1"/>
                </a:solidFill>
                <a:latin typeface="+mn-lt"/>
              </a:rPr>
              <a:t>1277 monitores/ instrutores</a:t>
            </a:r>
          </a:p>
        </p:txBody>
      </p:sp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2" cstate="print"/>
          <a:srcRect l="17213" r="16582" b="13928"/>
          <a:stretch>
            <a:fillRect/>
          </a:stretch>
        </p:blipFill>
        <p:spPr bwMode="auto">
          <a:xfrm>
            <a:off x="838200" y="1371600"/>
            <a:ext cx="679843" cy="88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1295400"/>
            <a:ext cx="1448666" cy="108598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pic>
        <p:nvPicPr>
          <p:cNvPr id="23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1800" y="1295400"/>
            <a:ext cx="1422053" cy="1066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pic>
        <p:nvPicPr>
          <p:cNvPr id="24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19600" y="1295400"/>
            <a:ext cx="1447800" cy="109914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pic>
        <p:nvPicPr>
          <p:cNvPr id="26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62800" y="3124200"/>
            <a:ext cx="1372465" cy="118483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pic>
        <p:nvPicPr>
          <p:cNvPr id="27" name="Picture 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15000" y="4191000"/>
            <a:ext cx="1371600" cy="12060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pic>
        <p:nvPicPr>
          <p:cNvPr id="28" name="Picture 1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257800" y="2819400"/>
            <a:ext cx="1556216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228600"/>
            <a:ext cx="5791200" cy="609600"/>
          </a:xfrm>
        </p:spPr>
        <p:txBody>
          <a:bodyPr/>
          <a:lstStyle/>
          <a:p>
            <a:pPr>
              <a:defRPr/>
            </a:pPr>
            <a:r>
              <a:rPr lang="pt-BR" sz="2400" dirty="0" smtClean="0">
                <a:solidFill>
                  <a:schemeClr val="tx1"/>
                </a:solidFill>
              </a:rPr>
              <a:t>Aumento de Banda Larga ao Cidadão</a:t>
            </a:r>
            <a:endParaRPr lang="pt-BR" sz="2400" dirty="0">
              <a:solidFill>
                <a:schemeClr val="tx1"/>
              </a:solidFill>
            </a:endParaRPr>
          </a:p>
        </p:txBody>
      </p:sp>
      <p:sp>
        <p:nvSpPr>
          <p:cNvPr id="11" name="Retângulo de cantos arredondados 10"/>
          <p:cNvSpPr/>
          <p:nvPr/>
        </p:nvSpPr>
        <p:spPr>
          <a:xfrm>
            <a:off x="304800" y="1219200"/>
            <a:ext cx="8534400" cy="2819400"/>
          </a:xfrm>
          <a:prstGeom prst="roundRect">
            <a:avLst/>
          </a:prstGeom>
          <a:solidFill>
            <a:schemeClr val="accent3">
              <a:lumMod val="8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Retângulo de cantos arredondados 11"/>
          <p:cNvSpPr/>
          <p:nvPr/>
        </p:nvSpPr>
        <p:spPr>
          <a:xfrm>
            <a:off x="304800" y="4114800"/>
            <a:ext cx="8534400" cy="2133600"/>
          </a:xfrm>
          <a:prstGeom prst="roundRect">
            <a:avLst/>
          </a:prstGeom>
          <a:solidFill>
            <a:srgbClr val="D0F6B4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3" name="Espaço Reservado para Conteúdo 2"/>
          <p:cNvSpPr txBox="1">
            <a:spLocks/>
          </p:cNvSpPr>
          <p:nvPr/>
        </p:nvSpPr>
        <p:spPr bwMode="auto">
          <a:xfrm>
            <a:off x="533400" y="4191000"/>
            <a:ext cx="80772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180975" marR="0" lvl="0" indent="-180975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pt-BR" kern="0" noProof="0" dirty="0" smtClean="0">
                <a:latin typeface="+mn-lt"/>
                <a:cs typeface="+mn-cs"/>
              </a:rPr>
              <a:t>Projetos: Plano Estadual de Banda Larga </a:t>
            </a:r>
          </a:p>
          <a:p>
            <a:pPr marL="893763" lvl="2" indent="20638" eaLnBrk="0" hangingPunct="0">
              <a:spcBef>
                <a:spcPct val="20000"/>
              </a:spcBef>
              <a:defRPr/>
            </a:pPr>
            <a:r>
              <a:rPr lang="pt-BR" kern="0" noProof="0" dirty="0" smtClean="0">
                <a:latin typeface="+mn-lt"/>
                <a:cs typeface="+mn-cs"/>
              </a:rPr>
              <a:t>Banda Larga para </a:t>
            </a:r>
            <a:r>
              <a:rPr lang="pt-BR" kern="0" dirty="0" smtClean="0">
                <a:latin typeface="+mn-lt"/>
                <a:cs typeface="+mn-cs"/>
              </a:rPr>
              <a:t>as cidades com menos de 10.000 habitantes (292 cidades) </a:t>
            </a:r>
          </a:p>
          <a:p>
            <a:pPr marL="893763" lvl="2" indent="20638" eaLnBrk="0" hangingPunct="0">
              <a:spcBef>
                <a:spcPct val="20000"/>
              </a:spcBef>
              <a:defRPr/>
            </a:pPr>
            <a:r>
              <a:rPr lang="pt-BR" kern="0" noProof="0" dirty="0" smtClean="0">
                <a:latin typeface="+mn-lt"/>
                <a:cs typeface="+mn-cs"/>
              </a:rPr>
              <a:t>Comunidades rurais conectadas (1.100 comunidades)</a:t>
            </a:r>
            <a:endParaRPr kumimoji="0" lang="pt-BR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5" name="Picture 1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6000"/>
          </a:blip>
          <a:srcRect/>
          <a:stretch>
            <a:fillRect/>
          </a:stretch>
        </p:blipFill>
        <p:spPr bwMode="auto">
          <a:xfrm>
            <a:off x="533400" y="1752600"/>
            <a:ext cx="1759067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CaixaDeTexto 3"/>
          <p:cNvSpPr txBox="1">
            <a:spLocks noChangeArrowheads="1"/>
          </p:cNvSpPr>
          <p:nvPr/>
        </p:nvSpPr>
        <p:spPr bwMode="auto">
          <a:xfrm>
            <a:off x="2362200" y="1371600"/>
            <a:ext cx="6172200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BR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Banda Larga Popular </a:t>
            </a:r>
            <a:r>
              <a:rPr lang="pt-BR" dirty="0" smtClean="0">
                <a:solidFill>
                  <a:schemeClr val="accent2"/>
                </a:solidFill>
                <a:latin typeface="+mn-lt"/>
              </a:rPr>
              <a:t>:</a:t>
            </a:r>
            <a:r>
              <a:rPr lang="pt-BR" dirty="0" smtClean="0">
                <a:latin typeface="+mn-lt"/>
              </a:rPr>
              <a:t>Facilitar </a:t>
            </a:r>
            <a:r>
              <a:rPr lang="pt-BR" dirty="0">
                <a:latin typeface="+mn-lt"/>
              </a:rPr>
              <a:t>o acesso da população do Estado de São Paulo ao serviço de Internet em banda larga por meio de </a:t>
            </a:r>
            <a:r>
              <a:rPr lang="pt-BR" dirty="0" smtClean="0">
                <a:latin typeface="+mn-lt"/>
              </a:rPr>
              <a:t>redução de imposto (ICMS).</a:t>
            </a:r>
            <a:endParaRPr lang="pt-BR" dirty="0">
              <a:latin typeface="+mn-lt"/>
            </a:endParaRPr>
          </a:p>
          <a:p>
            <a:r>
              <a:rPr lang="pt-BR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Características :</a:t>
            </a:r>
            <a:r>
              <a:rPr lang="pt-BR" dirty="0" smtClean="0">
                <a:solidFill>
                  <a:schemeClr val="accent2"/>
                </a:solidFill>
                <a:latin typeface="+mn-lt"/>
              </a:rPr>
              <a:t> </a:t>
            </a:r>
            <a:r>
              <a:rPr lang="pt-BR" dirty="0" smtClean="0">
                <a:latin typeface="+mn-lt"/>
              </a:rPr>
              <a:t>R$ 29,80 por mês para links de 200 </a:t>
            </a:r>
            <a:r>
              <a:rPr lang="pt-BR" dirty="0" err="1" smtClean="0">
                <a:latin typeface="+mn-lt"/>
              </a:rPr>
              <a:t>Kbps</a:t>
            </a:r>
            <a:r>
              <a:rPr lang="pt-BR" dirty="0" smtClean="0">
                <a:latin typeface="+mn-lt"/>
              </a:rPr>
              <a:t> a 1Mbps;</a:t>
            </a:r>
            <a:r>
              <a:rPr lang="pt-BR" dirty="0" smtClean="0">
                <a:solidFill>
                  <a:schemeClr val="accent2"/>
                </a:solidFill>
                <a:latin typeface="+mn-lt"/>
              </a:rPr>
              <a:t> </a:t>
            </a:r>
          </a:p>
          <a:p>
            <a:r>
              <a:rPr lang="pt-BR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Resultados: </a:t>
            </a:r>
          </a:p>
          <a:p>
            <a:r>
              <a:rPr lang="pt-BR" sz="1400" dirty="0" smtClean="0">
                <a:latin typeface="+mn-lt"/>
              </a:rPr>
              <a:t>NET  : 470 mil acessos ativos </a:t>
            </a:r>
          </a:p>
          <a:p>
            <a:pPr marL="287338" indent="-457200">
              <a:spcBef>
                <a:spcPts val="600"/>
              </a:spcBef>
              <a:defRPr/>
            </a:pPr>
            <a:r>
              <a:rPr lang="pt-BR" sz="1400" dirty="0" smtClean="0">
                <a:latin typeface="+mn-lt"/>
              </a:rPr>
              <a:t>TELEFONICA: 170 mil acessos ativos</a:t>
            </a:r>
          </a:p>
          <a:p>
            <a:pPr marL="287338" indent="-457200">
              <a:spcBef>
                <a:spcPts val="600"/>
              </a:spcBef>
              <a:defRPr/>
            </a:pPr>
            <a:r>
              <a:rPr lang="pt-BR" sz="1400" dirty="0" smtClean="0">
                <a:latin typeface="+mn-lt"/>
              </a:rPr>
              <a:t>EMBRATEL : 18 mil acessos ativos</a:t>
            </a:r>
            <a:endParaRPr lang="pt-BR" dirty="0" smtClean="0">
              <a:latin typeface="+mn-lt"/>
            </a:endParaRPr>
          </a:p>
        </p:txBody>
      </p:sp>
      <p:sp>
        <p:nvSpPr>
          <p:cNvPr id="8" name="Chave direita 7"/>
          <p:cNvSpPr/>
          <p:nvPr/>
        </p:nvSpPr>
        <p:spPr>
          <a:xfrm>
            <a:off x="5791200" y="3048000"/>
            <a:ext cx="228600" cy="914400"/>
          </a:xfrm>
          <a:prstGeom prst="righ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CaixaDeTexto 8"/>
          <p:cNvSpPr txBox="1"/>
          <p:nvPr/>
        </p:nvSpPr>
        <p:spPr>
          <a:xfrm>
            <a:off x="6096000" y="3124200"/>
            <a:ext cx="19928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pt-BR" dirty="0" smtClean="0">
                <a:solidFill>
                  <a:schemeClr val="accent2">
                    <a:lumMod val="75000"/>
                  </a:schemeClr>
                </a:solidFill>
              </a:rPr>
              <a:t>700 mil </a:t>
            </a:r>
          </a:p>
          <a:p>
            <a:pPr algn="ctr"/>
            <a:r>
              <a:rPr lang="pt-BR" dirty="0" smtClean="0">
                <a:solidFill>
                  <a:schemeClr val="accent2">
                    <a:lumMod val="75000"/>
                  </a:schemeClr>
                </a:solidFill>
              </a:rPr>
              <a:t>pontos de acesso</a:t>
            </a:r>
            <a:endParaRPr lang="pt-BR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228600"/>
            <a:ext cx="5791200" cy="609600"/>
          </a:xfrm>
        </p:spPr>
        <p:txBody>
          <a:bodyPr/>
          <a:lstStyle/>
          <a:p>
            <a:pPr>
              <a:defRPr/>
            </a:pPr>
            <a:r>
              <a:rPr lang="pt-BR" sz="2400" dirty="0" smtClean="0">
                <a:solidFill>
                  <a:schemeClr val="tx1"/>
                </a:solidFill>
              </a:rPr>
              <a:t>Compras Eletrônicas</a:t>
            </a:r>
            <a:endParaRPr lang="pt-BR" sz="2400" dirty="0">
              <a:solidFill>
                <a:schemeClr val="tx1"/>
              </a:solidFill>
            </a:endParaRPr>
          </a:p>
        </p:txBody>
      </p:sp>
      <p:sp>
        <p:nvSpPr>
          <p:cNvPr id="11" name="Retângulo de cantos arredondados 10"/>
          <p:cNvSpPr/>
          <p:nvPr/>
        </p:nvSpPr>
        <p:spPr>
          <a:xfrm>
            <a:off x="304800" y="1219200"/>
            <a:ext cx="8534400" cy="3810000"/>
          </a:xfrm>
          <a:prstGeom prst="roundRect">
            <a:avLst/>
          </a:prstGeom>
          <a:solidFill>
            <a:schemeClr val="accent3">
              <a:lumMod val="8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Retângulo de cantos arredondados 11"/>
          <p:cNvSpPr/>
          <p:nvPr/>
        </p:nvSpPr>
        <p:spPr>
          <a:xfrm>
            <a:off x="304800" y="5105400"/>
            <a:ext cx="8534400" cy="1143000"/>
          </a:xfrm>
          <a:prstGeom prst="roundRect">
            <a:avLst/>
          </a:prstGeom>
          <a:solidFill>
            <a:srgbClr val="D0F6B4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3" name="Espaço Reservado para Conteúdo 2"/>
          <p:cNvSpPr txBox="1">
            <a:spLocks/>
          </p:cNvSpPr>
          <p:nvPr/>
        </p:nvSpPr>
        <p:spPr bwMode="auto">
          <a:xfrm>
            <a:off x="533400" y="5105400"/>
            <a:ext cx="8077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180975" marR="0" lvl="0" indent="-180975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pt-BR" kern="0" noProof="0" dirty="0" smtClean="0">
                <a:latin typeface="+mn-lt"/>
                <a:cs typeface="+mn-cs"/>
              </a:rPr>
              <a:t>Projetos: 	</a:t>
            </a:r>
          </a:p>
          <a:p>
            <a:pPr marL="180975" marR="0" lvl="0" indent="-180975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pt-BR" kern="0" dirty="0" smtClean="0">
                <a:latin typeface="+mn-lt"/>
                <a:cs typeface="+mn-cs"/>
              </a:rPr>
              <a:t>		</a:t>
            </a:r>
            <a:r>
              <a:rPr lang="pt-BR" kern="0" noProof="0" dirty="0" smtClean="0">
                <a:latin typeface="+mn-lt"/>
                <a:cs typeface="+mn-cs"/>
              </a:rPr>
              <a:t>Sistema integrado de planejamento de compras		</a:t>
            </a:r>
            <a:r>
              <a:rPr kumimoji="0" lang="pt-BR" b="0" i="0" u="none" strike="noStrike" kern="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Integração do</a:t>
            </a:r>
            <a:r>
              <a:rPr kumimoji="0" lang="pt-BR" b="0" i="0" u="none" strike="noStrike" kern="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processo de compras do Estado</a:t>
            </a:r>
          </a:p>
          <a:p>
            <a:pPr marL="180975" marR="0" lvl="0" indent="-180975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pt-BR" kern="0" baseline="0" noProof="0" dirty="0" smtClean="0">
                <a:latin typeface="+mn-lt"/>
                <a:cs typeface="+mn-cs"/>
              </a:rPr>
              <a:t>		Gestão de Suprimentos – melhoria do gasto público	</a:t>
            </a:r>
            <a:endParaRPr kumimoji="0" lang="pt-BR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CaixaDeTexto 3"/>
          <p:cNvSpPr txBox="1">
            <a:spLocks noChangeArrowheads="1"/>
          </p:cNvSpPr>
          <p:nvPr/>
        </p:nvSpPr>
        <p:spPr bwMode="auto">
          <a:xfrm>
            <a:off x="2819400" y="1295400"/>
            <a:ext cx="6019800" cy="3471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85725" indent="0">
              <a:buNone/>
              <a:defRPr/>
            </a:pPr>
            <a:r>
              <a:rPr lang="pt-BR" dirty="0" smtClean="0">
                <a:latin typeface="+mn-lt"/>
                <a:hlinkClick r:id="rId2"/>
              </a:rPr>
              <a:t>e-negociospublicos.com.</a:t>
            </a:r>
            <a:r>
              <a:rPr lang="pt-BR" dirty="0" err="1" smtClean="0">
                <a:latin typeface="+mn-lt"/>
                <a:hlinkClick r:id="rId2"/>
              </a:rPr>
              <a:t>br</a:t>
            </a:r>
            <a:r>
              <a:rPr lang="pt-BR" dirty="0" smtClean="0">
                <a:latin typeface="+mn-lt"/>
              </a:rPr>
              <a:t>  : Publicação dos processos licitatórios.</a:t>
            </a:r>
          </a:p>
          <a:p>
            <a:pPr marL="85725" indent="0">
              <a:buNone/>
              <a:defRPr/>
            </a:pPr>
            <a:r>
              <a:rPr lang="pt-BR" dirty="0" smtClean="0">
                <a:solidFill>
                  <a:schemeClr val="tx2"/>
                </a:solidFill>
                <a:latin typeface="+mn-lt"/>
                <a:hlinkClick r:id="rId3"/>
              </a:rPr>
              <a:t>www.pregao.sp.gov.br</a:t>
            </a:r>
            <a:r>
              <a:rPr lang="pt-BR" dirty="0" smtClean="0">
                <a:solidFill>
                  <a:schemeClr val="tx2"/>
                </a:solidFill>
                <a:latin typeface="+mn-lt"/>
              </a:rPr>
              <a:t> :  </a:t>
            </a:r>
            <a:r>
              <a:rPr lang="pt-BR" dirty="0" smtClean="0">
                <a:latin typeface="+mn-lt"/>
              </a:rPr>
              <a:t>Resultado dos pregões realizados, resultados,legislações vigentes, modelos de editais, </a:t>
            </a:r>
            <a:r>
              <a:rPr lang="pt-BR" dirty="0" err="1" smtClean="0">
                <a:latin typeface="+mn-lt"/>
              </a:rPr>
              <a:t>etc</a:t>
            </a:r>
            <a:r>
              <a:rPr lang="pt-BR" dirty="0" smtClean="0">
                <a:latin typeface="+mn-lt"/>
              </a:rPr>
              <a:t> (152.576 pregões encerrados).</a:t>
            </a:r>
          </a:p>
          <a:p>
            <a:pPr marL="85725" indent="0">
              <a:buNone/>
              <a:defRPr/>
            </a:pPr>
            <a:r>
              <a:rPr lang="pt-BR" dirty="0" smtClean="0">
                <a:latin typeface="+mn-lt"/>
                <a:hlinkClick r:id="rId4"/>
              </a:rPr>
              <a:t>www.cadterc.sp.gov.br</a:t>
            </a:r>
            <a:r>
              <a:rPr lang="pt-BR" dirty="0" smtClean="0">
                <a:latin typeface="+mn-lt"/>
              </a:rPr>
              <a:t>: Cadernos referência para contratação de serviços.</a:t>
            </a:r>
          </a:p>
          <a:p>
            <a:pPr marL="85725" indent="0">
              <a:buNone/>
              <a:defRPr/>
            </a:pPr>
            <a:r>
              <a:rPr lang="pt-BR" dirty="0" smtClean="0">
                <a:latin typeface="+mn-lt"/>
                <a:hlinkClick r:id="rId5"/>
              </a:rPr>
              <a:t>www.terceirizados.sp.gov.br</a:t>
            </a:r>
            <a:r>
              <a:rPr lang="pt-BR" dirty="0" smtClean="0">
                <a:latin typeface="+mn-lt"/>
              </a:rPr>
              <a:t> :  acompanhamento dos serviços contratados, objeto, valores, vigência,...</a:t>
            </a:r>
          </a:p>
          <a:p>
            <a:pPr marL="85725" lvl="0" eaLnBrk="0" hangingPunct="0">
              <a:spcBef>
                <a:spcPct val="20000"/>
              </a:spcBef>
              <a:defRPr/>
            </a:pPr>
            <a:r>
              <a:rPr lang="pt-BR" dirty="0" smtClean="0">
                <a:latin typeface="+mn-lt"/>
                <a:hlinkClick r:id="rId6"/>
              </a:rPr>
              <a:t>www.bec.sp.gov.br</a:t>
            </a:r>
            <a:r>
              <a:rPr lang="pt-BR" dirty="0" smtClean="0">
                <a:latin typeface="+mn-lt"/>
              </a:rPr>
              <a:t>: </a:t>
            </a:r>
            <a:r>
              <a:rPr lang="pt-BR" kern="0" dirty="0" smtClean="0">
                <a:latin typeface="+mn-lt"/>
              </a:rPr>
              <a:t>Ambiente eletrônico para realização de pregões. Implantado em 2.000. Economia média de 19,83%</a:t>
            </a:r>
            <a:endParaRPr lang="pt-BR" dirty="0" smtClean="0">
              <a:latin typeface="+mn-lt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7200" y="1447800"/>
            <a:ext cx="2363489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tângulo 8"/>
          <p:cNvSpPr/>
          <p:nvPr/>
        </p:nvSpPr>
        <p:spPr>
          <a:xfrm>
            <a:off x="457200" y="3276600"/>
            <a:ext cx="2362200" cy="14478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chemeClr val="bg1"/>
                </a:solidFill>
              </a:rPr>
              <a:t>39 mil negócios</a:t>
            </a:r>
          </a:p>
          <a:p>
            <a:pPr algn="ctr"/>
            <a:r>
              <a:rPr lang="pt-BR" dirty="0" smtClean="0">
                <a:solidFill>
                  <a:schemeClr val="bg1"/>
                </a:solidFill>
              </a:rPr>
              <a:t>209 mil participantes</a:t>
            </a:r>
          </a:p>
          <a:p>
            <a:pPr algn="ctr"/>
            <a:r>
              <a:rPr lang="pt-BR" dirty="0" smtClean="0">
                <a:solidFill>
                  <a:schemeClr val="bg1"/>
                </a:solidFill>
              </a:rPr>
              <a:t>R$ 11,5 Bi em 2010</a:t>
            </a:r>
            <a:endParaRPr lang="pt-BR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de cantos arredondados 6"/>
          <p:cNvSpPr/>
          <p:nvPr/>
        </p:nvSpPr>
        <p:spPr>
          <a:xfrm>
            <a:off x="304800" y="1219200"/>
            <a:ext cx="8534400" cy="2819400"/>
          </a:xfrm>
          <a:prstGeom prst="roundRect">
            <a:avLst/>
          </a:prstGeom>
          <a:solidFill>
            <a:schemeClr val="accent3">
              <a:lumMod val="8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etângulo de cantos arredondados 7"/>
          <p:cNvSpPr/>
          <p:nvPr/>
        </p:nvSpPr>
        <p:spPr>
          <a:xfrm>
            <a:off x="304800" y="4114800"/>
            <a:ext cx="8534400" cy="2133600"/>
          </a:xfrm>
          <a:prstGeom prst="roundRect">
            <a:avLst/>
          </a:prstGeom>
          <a:solidFill>
            <a:srgbClr val="D0F6B4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pt-BR" sz="2400" dirty="0" smtClean="0">
                <a:solidFill>
                  <a:schemeClr val="tx1"/>
                </a:solidFill>
              </a:rPr>
              <a:t>Transparência</a:t>
            </a:r>
            <a:endParaRPr lang="pt-BR" sz="2400" dirty="0">
              <a:solidFill>
                <a:schemeClr val="tx1"/>
              </a:solidFill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371600"/>
            <a:ext cx="4876800" cy="2590800"/>
          </a:xfrm>
        </p:spPr>
        <p:txBody>
          <a:bodyPr anchor="ctr"/>
          <a:lstStyle/>
          <a:p>
            <a:pPr marL="180975" indent="-3175">
              <a:buNone/>
              <a:defRPr/>
            </a:pPr>
            <a:r>
              <a:rPr lang="pt-BR" sz="1800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Prestando contas: </a:t>
            </a:r>
            <a:r>
              <a:rPr lang="pt-BR" sz="1800" dirty="0" smtClean="0">
                <a:solidFill>
                  <a:schemeClr val="tx1"/>
                </a:solidFill>
                <a:latin typeface="+mn-lt"/>
              </a:rPr>
              <a:t>Sitio da Secretaria de Fazenda apresenta informações  sobre Planejamento, Transferência de recursos a municípios e instituições públicas e privadas, Orçamento, Contas públicas, Balanços Contábeis, Receitas Tributárias, Servidores públicos,Compras e Ajustes Fiscais.</a:t>
            </a:r>
          </a:p>
        </p:txBody>
      </p:sp>
      <p:pic>
        <p:nvPicPr>
          <p:cNvPr id="4198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0" y="1447800"/>
            <a:ext cx="3040994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4343400"/>
            <a:ext cx="2485036" cy="17808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Espaço Reservado para Conteúdo 2"/>
          <p:cNvSpPr txBox="1">
            <a:spLocks/>
          </p:cNvSpPr>
          <p:nvPr/>
        </p:nvSpPr>
        <p:spPr bwMode="auto">
          <a:xfrm>
            <a:off x="3429000" y="4343400"/>
            <a:ext cx="51816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80975" lvl="0" indent="-3175" eaLnBrk="0" hangingPunct="0">
              <a:spcBef>
                <a:spcPct val="20000"/>
              </a:spcBef>
              <a:defRPr/>
            </a:pPr>
            <a:r>
              <a:rPr kumimoji="0" lang="pt-BR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Governo </a:t>
            </a:r>
            <a:r>
              <a:rPr lang="pt-BR" kern="0" dirty="0" smtClean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aberto: </a:t>
            </a:r>
            <a:r>
              <a:rPr lang="pt-BR" kern="0" dirty="0" smtClean="0">
                <a:latin typeface="+mn-lt"/>
                <a:cs typeface="+mn-cs"/>
              </a:rPr>
              <a:t>disponibilizar</a:t>
            </a:r>
            <a:r>
              <a:rPr lang="pt-BR" kern="0" dirty="0" smtClean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 </a:t>
            </a:r>
            <a:r>
              <a:rPr lang="pt-BR" kern="0" dirty="0" smtClean="0">
                <a:latin typeface="+mn-lt"/>
                <a:cs typeface="+mn-cs"/>
              </a:rPr>
              <a:t>as bases de dados públicas, em caráter aberto e gratuito pela Internet, busca estimular a criação de novos serviços eletrônicos, a promoção da transparência e a melhoria de qualidade das informações de interesse da sociedade</a:t>
            </a:r>
            <a:endParaRPr kumimoji="0" lang="pt-BR" sz="18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6"/>
          <p:cNvSpPr txBox="1">
            <a:spLocks noChangeArrowheads="1"/>
          </p:cNvSpPr>
          <p:nvPr/>
        </p:nvSpPr>
        <p:spPr bwMode="auto">
          <a:xfrm>
            <a:off x="533400" y="1676400"/>
            <a:ext cx="802005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pt-BR" sz="2800" i="1" dirty="0"/>
          </a:p>
          <a:p>
            <a:pPr algn="ctr"/>
            <a:endParaRPr lang="pt-BR" sz="2800" i="1" dirty="0"/>
          </a:p>
          <a:p>
            <a:pPr algn="ctr"/>
            <a:r>
              <a:rPr lang="pt-BR" sz="2400" b="1" i="1" dirty="0" smtClean="0"/>
              <a:t>Eng. Julio Semeghini</a:t>
            </a:r>
            <a:endParaRPr lang="pt-BR" sz="2400" b="1" i="1" dirty="0"/>
          </a:p>
          <a:p>
            <a:pPr algn="ctr"/>
            <a:r>
              <a:rPr lang="pt-BR" sz="2000" b="1" i="1" dirty="0" smtClean="0"/>
              <a:t>Secretaria </a:t>
            </a:r>
            <a:r>
              <a:rPr lang="pt-BR" sz="2000" b="1" i="1" dirty="0"/>
              <a:t>de Gestão Pública</a:t>
            </a:r>
          </a:p>
          <a:p>
            <a:pPr algn="ctr"/>
            <a:r>
              <a:rPr lang="pt-BR" sz="2000" dirty="0" smtClean="0"/>
              <a:t>juliosemeghini@sp.gov.br</a:t>
            </a:r>
          </a:p>
          <a:p>
            <a:pPr algn="ctr"/>
            <a:endParaRPr lang="pt-BR" sz="2000" b="1" i="1" dirty="0" smtClean="0"/>
          </a:p>
          <a:p>
            <a:pPr algn="ctr"/>
            <a:endParaRPr lang="pt-BR" sz="2000" b="1" i="1" dirty="0" smtClean="0"/>
          </a:p>
          <a:p>
            <a:pPr algn="ctr"/>
            <a:endParaRPr lang="pt-BR" sz="2000" b="1" i="1" dirty="0"/>
          </a:p>
        </p:txBody>
      </p:sp>
      <p:grpSp>
        <p:nvGrpSpPr>
          <p:cNvPr id="6" name="Grupo 5"/>
          <p:cNvGrpSpPr/>
          <p:nvPr/>
        </p:nvGrpSpPr>
        <p:grpSpPr>
          <a:xfrm>
            <a:off x="228600" y="5334000"/>
            <a:ext cx="8612534" cy="646331"/>
            <a:chOff x="256149" y="4876800"/>
            <a:chExt cx="8612534" cy="646331"/>
          </a:xfrm>
        </p:grpSpPr>
        <p:sp>
          <p:nvSpPr>
            <p:cNvPr id="3" name="CaixaDeTexto 2"/>
            <p:cNvSpPr txBox="1"/>
            <p:nvPr/>
          </p:nvSpPr>
          <p:spPr>
            <a:xfrm>
              <a:off x="256149" y="4876800"/>
              <a:ext cx="202985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t-BR" sz="20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Roberto </a:t>
              </a:r>
              <a:r>
                <a:rPr lang="pt-BR" sz="2000" b="1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Agune</a:t>
              </a:r>
              <a:endParaRPr lang="pt-B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  <a:p>
              <a:pPr algn="ctr"/>
              <a:r>
                <a:rPr lang="pt-BR" sz="16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ragune@sp.gov.br</a:t>
              </a:r>
              <a:endParaRPr lang="pt-BR" sz="16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" name="CaixaDeTexto 3"/>
            <p:cNvSpPr txBox="1"/>
            <p:nvPr/>
          </p:nvSpPr>
          <p:spPr>
            <a:xfrm>
              <a:off x="3505200" y="4876800"/>
              <a:ext cx="202247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t-BR" sz="2000" b="1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Rene</a:t>
              </a:r>
              <a:r>
                <a:rPr lang="pt-BR" sz="20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 </a:t>
              </a:r>
              <a:r>
                <a:rPr lang="pt-BR" sz="2000" b="1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Lapyda</a:t>
              </a:r>
              <a:endParaRPr lang="pt-B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  <a:p>
              <a:pPr algn="ctr"/>
              <a:r>
                <a:rPr lang="pt-BR" sz="16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rlapyda@sp.gov.br</a:t>
              </a:r>
              <a:endParaRPr lang="pt-BR" sz="16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" name="CaixaDeTexto 4"/>
            <p:cNvSpPr txBox="1"/>
            <p:nvPr/>
          </p:nvSpPr>
          <p:spPr>
            <a:xfrm>
              <a:off x="6096000" y="4876800"/>
              <a:ext cx="277268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pt-BR" sz="20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Eduardo Pontes</a:t>
              </a:r>
            </a:p>
            <a:p>
              <a:pPr algn="ctr"/>
              <a:r>
                <a:rPr lang="pt-BR" sz="16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eduardopontes@sp.gov.br</a:t>
              </a:r>
              <a:endParaRPr lang="pt-BR" sz="1600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èle par défaut">
  <a:themeElements>
    <a:clrScheme name="Modèle par défaut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3862</TotalTime>
  <Words>604</Words>
  <Application>Microsoft Office PowerPoint</Application>
  <PresentationFormat>Apresentação na tela (4:3)</PresentationFormat>
  <Paragraphs>90</Paragraphs>
  <Slides>9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9</vt:i4>
      </vt:variant>
    </vt:vector>
  </HeadingPairs>
  <TitlesOfParts>
    <vt:vector size="10" baseType="lpstr">
      <vt:lpstr>Modèle par défaut</vt:lpstr>
      <vt:lpstr>Slide 1</vt:lpstr>
      <vt:lpstr>Para onde vamos...</vt:lpstr>
      <vt:lpstr>Infraestrutura Tecnológica</vt:lpstr>
      <vt:lpstr>Serviços ao Cidadão</vt:lpstr>
      <vt:lpstr>Inclusão Digital</vt:lpstr>
      <vt:lpstr>Aumento de Banda Larga ao Cidadão</vt:lpstr>
      <vt:lpstr>Compras Eletrônicas</vt:lpstr>
      <vt:lpstr>Transparência</vt:lpstr>
      <vt:lpstr>Slide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Roberto Meizi Agune</dc:creator>
  <cp:lastModifiedBy>sgp-rlsantana</cp:lastModifiedBy>
  <cp:revision>282</cp:revision>
  <cp:lastPrinted>1601-01-01T00:00:00Z</cp:lastPrinted>
  <dcterms:created xsi:type="dcterms:W3CDTF">1601-01-01T00:00:00Z</dcterms:created>
  <dcterms:modified xsi:type="dcterms:W3CDTF">2011-07-27T21:18:02Z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