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69" r:id="rId3"/>
    <p:sldId id="268" r:id="rId4"/>
    <p:sldId id="271" r:id="rId5"/>
    <p:sldId id="277" r:id="rId6"/>
    <p:sldId id="278" r:id="rId7"/>
    <p:sldId id="272" r:id="rId8"/>
    <p:sldId id="258" r:id="rId9"/>
    <p:sldId id="275" r:id="rId10"/>
    <p:sldId id="276" r:id="rId11"/>
    <p:sldId id="279" r:id="rId12"/>
    <p:sldId id="259" r:id="rId13"/>
    <p:sldId id="273" r:id="rId14"/>
    <p:sldId id="274" r:id="rId15"/>
    <p:sldId id="262" r:id="rId16"/>
    <p:sldId id="264" r:id="rId17"/>
    <p:sldId id="285" r:id="rId18"/>
    <p:sldId id="281" r:id="rId19"/>
    <p:sldId id="282" r:id="rId20"/>
    <p:sldId id="283" r:id="rId21"/>
    <p:sldId id="284" r:id="rId22"/>
    <p:sldId id="290" r:id="rId23"/>
    <p:sldId id="293" r:id="rId24"/>
    <p:sldId id="294" r:id="rId25"/>
    <p:sldId id="286" r:id="rId26"/>
    <p:sldId id="287" r:id="rId27"/>
    <p:sldId id="289" r:id="rId28"/>
    <p:sldId id="288" r:id="rId29"/>
    <p:sldId id="265" r:id="rId30"/>
    <p:sldId id="266" r:id="rId31"/>
    <p:sldId id="296" r:id="rId32"/>
    <p:sldId id="298" r:id="rId33"/>
    <p:sldId id="270" r:id="rId34"/>
    <p:sldId id="257" r:id="rId35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6A0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10DC7F-33BF-40F4-870C-EDBB457E3177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A3DA4F86-BA0C-46B3-B5DC-3B25B7C7B25E}">
      <dgm:prSet phldrT="[Texto]"/>
      <dgm:spPr/>
      <dgm:t>
        <a:bodyPr/>
        <a:lstStyle/>
        <a:p>
          <a:r>
            <a:rPr lang="pt-BR" b="1" dirty="0" smtClean="0">
              <a:latin typeface="Cambria" pitchFamily="18" charset="0"/>
            </a:rPr>
            <a:t>GETEC</a:t>
          </a:r>
          <a:endParaRPr lang="pt-BR" b="1" dirty="0">
            <a:latin typeface="Cambria" pitchFamily="18" charset="0"/>
          </a:endParaRPr>
        </a:p>
      </dgm:t>
    </dgm:pt>
    <dgm:pt modelId="{B1468309-2632-4DF2-8F6A-C0420E25DA07}" type="parTrans" cxnId="{70FD3A51-B34A-4BAA-8A31-8CA8AB1F1E81}">
      <dgm:prSet/>
      <dgm:spPr/>
      <dgm:t>
        <a:bodyPr/>
        <a:lstStyle/>
        <a:p>
          <a:endParaRPr lang="pt-BR"/>
        </a:p>
      </dgm:t>
    </dgm:pt>
    <dgm:pt modelId="{711A6824-CBFF-4802-B1A4-CA79138F1185}" type="sibTrans" cxnId="{70FD3A51-B34A-4BAA-8A31-8CA8AB1F1E81}">
      <dgm:prSet/>
      <dgm:spPr/>
      <dgm:t>
        <a:bodyPr/>
        <a:lstStyle/>
        <a:p>
          <a:endParaRPr lang="pt-BR"/>
        </a:p>
      </dgm:t>
    </dgm:pt>
    <dgm:pt modelId="{CA3E717F-4700-46D3-B056-BE62F0B88F80}">
      <dgm:prSet phldrT="[Texto]"/>
      <dgm:spPr/>
      <dgm:t>
        <a:bodyPr/>
        <a:lstStyle/>
        <a:p>
          <a:r>
            <a:rPr lang="pt-BR" b="1" dirty="0" smtClean="0">
              <a:latin typeface="Cambria" pitchFamily="18" charset="0"/>
            </a:rPr>
            <a:t>SUREP</a:t>
          </a:r>
          <a:endParaRPr lang="pt-BR" b="1" dirty="0">
            <a:latin typeface="Cambria" pitchFamily="18" charset="0"/>
          </a:endParaRPr>
        </a:p>
      </dgm:t>
    </dgm:pt>
    <dgm:pt modelId="{E350FA76-F535-47E6-A02C-9280EB6C7822}" type="parTrans" cxnId="{9E744976-5E5A-4A71-959D-95959FAAE928}">
      <dgm:prSet/>
      <dgm:spPr/>
      <dgm:t>
        <a:bodyPr/>
        <a:lstStyle/>
        <a:p>
          <a:endParaRPr lang="pt-BR"/>
        </a:p>
      </dgm:t>
    </dgm:pt>
    <dgm:pt modelId="{9397E8F7-8255-4FDC-9509-0FFBB9FF5215}" type="sibTrans" cxnId="{9E744976-5E5A-4A71-959D-95959FAAE928}">
      <dgm:prSet/>
      <dgm:spPr/>
      <dgm:t>
        <a:bodyPr/>
        <a:lstStyle/>
        <a:p>
          <a:endParaRPr lang="pt-BR"/>
        </a:p>
      </dgm:t>
    </dgm:pt>
    <dgm:pt modelId="{C7E64850-EAF3-433D-898C-157B513F3FAD}">
      <dgm:prSet phldrT="[Texto]"/>
      <dgm:spPr/>
      <dgm:t>
        <a:bodyPr/>
        <a:lstStyle/>
        <a:p>
          <a:r>
            <a:rPr lang="pt-BR" b="1" dirty="0" smtClean="0">
              <a:latin typeface="Cambria" pitchFamily="18" charset="0"/>
            </a:rPr>
            <a:t>SUDIS</a:t>
          </a:r>
          <a:endParaRPr lang="pt-BR" b="1" dirty="0">
            <a:latin typeface="Cambria" pitchFamily="18" charset="0"/>
          </a:endParaRPr>
        </a:p>
      </dgm:t>
    </dgm:pt>
    <dgm:pt modelId="{A313D826-2D19-4A12-8A6C-A647CAD87EA1}" type="parTrans" cxnId="{6BA3D6BF-604F-4A40-9053-7678D1920B59}">
      <dgm:prSet/>
      <dgm:spPr/>
      <dgm:t>
        <a:bodyPr/>
        <a:lstStyle/>
        <a:p>
          <a:endParaRPr lang="pt-BR"/>
        </a:p>
      </dgm:t>
    </dgm:pt>
    <dgm:pt modelId="{A3943CD8-B542-456E-9ED8-1927A2BF9A7E}" type="sibTrans" cxnId="{6BA3D6BF-604F-4A40-9053-7678D1920B59}">
      <dgm:prSet/>
      <dgm:spPr/>
      <dgm:t>
        <a:bodyPr/>
        <a:lstStyle/>
        <a:p>
          <a:endParaRPr lang="pt-BR"/>
        </a:p>
      </dgm:t>
    </dgm:pt>
    <dgm:pt modelId="{4A13D645-2180-48B4-930F-7EEA7941F0DC}">
      <dgm:prSet phldrT="[Texto]"/>
      <dgm:spPr/>
      <dgm:t>
        <a:bodyPr/>
        <a:lstStyle/>
        <a:p>
          <a:r>
            <a:rPr lang="pt-BR" b="1" dirty="0" smtClean="0">
              <a:latin typeface="Cambria" pitchFamily="18" charset="0"/>
            </a:rPr>
            <a:t>SUEQ</a:t>
          </a:r>
          <a:endParaRPr lang="pt-BR" b="1" dirty="0">
            <a:latin typeface="Cambria" pitchFamily="18" charset="0"/>
          </a:endParaRPr>
        </a:p>
      </dgm:t>
    </dgm:pt>
    <dgm:pt modelId="{0A1FB009-8C67-4F55-8EBC-0E06FFA0F623}" type="parTrans" cxnId="{4C3FB870-0241-45A7-8E2B-C06FCBD239B8}">
      <dgm:prSet/>
      <dgm:spPr/>
      <dgm:t>
        <a:bodyPr/>
        <a:lstStyle/>
        <a:p>
          <a:endParaRPr lang="pt-BR"/>
        </a:p>
      </dgm:t>
    </dgm:pt>
    <dgm:pt modelId="{00CFC3BD-7BFD-4FEC-B43C-22C5CA04A442}" type="sibTrans" cxnId="{4C3FB870-0241-45A7-8E2B-C06FCBD239B8}">
      <dgm:prSet/>
      <dgm:spPr/>
      <dgm:t>
        <a:bodyPr/>
        <a:lstStyle/>
        <a:p>
          <a:endParaRPr lang="pt-BR"/>
        </a:p>
      </dgm:t>
    </dgm:pt>
    <dgm:pt modelId="{91674F02-C267-4C65-80D3-177B5D0CDBE4}" type="pres">
      <dgm:prSet presAssocID="{5610DC7F-33BF-40F4-870C-EDBB457E317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56610A90-0E72-45DB-B7A1-FCDE2A43996E}" type="pres">
      <dgm:prSet presAssocID="{A3DA4F86-BA0C-46B3-B5DC-3B25B7C7B25E}" presName="hierRoot1" presStyleCnt="0"/>
      <dgm:spPr/>
    </dgm:pt>
    <dgm:pt modelId="{AE32B651-89F9-4D37-908F-16B95A172B00}" type="pres">
      <dgm:prSet presAssocID="{A3DA4F86-BA0C-46B3-B5DC-3B25B7C7B25E}" presName="composite" presStyleCnt="0"/>
      <dgm:spPr/>
    </dgm:pt>
    <dgm:pt modelId="{1283AE79-F00D-49D9-BED6-6958BB1987A7}" type="pres">
      <dgm:prSet presAssocID="{A3DA4F86-BA0C-46B3-B5DC-3B25B7C7B25E}" presName="background" presStyleLbl="node0" presStyleIdx="0" presStyleCnt="1"/>
      <dgm:spPr/>
    </dgm:pt>
    <dgm:pt modelId="{E989499B-3ADE-45A5-94E1-7E6702205F3E}" type="pres">
      <dgm:prSet presAssocID="{A3DA4F86-BA0C-46B3-B5DC-3B25B7C7B25E}" presName="text" presStyleLbl="fgAcc0" presStyleIdx="0" presStyleCnt="1" custLinFactNeighborY="-511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ECC2648-0272-45CD-8093-A87BEC6B7287}" type="pres">
      <dgm:prSet presAssocID="{A3DA4F86-BA0C-46B3-B5DC-3B25B7C7B25E}" presName="hierChild2" presStyleCnt="0"/>
      <dgm:spPr/>
    </dgm:pt>
    <dgm:pt modelId="{6B559032-90B9-422D-ADD3-895AF12E9162}" type="pres">
      <dgm:prSet presAssocID="{E350FA76-F535-47E6-A02C-9280EB6C7822}" presName="Name10" presStyleLbl="parChTrans1D2" presStyleIdx="0" presStyleCnt="3"/>
      <dgm:spPr/>
      <dgm:t>
        <a:bodyPr/>
        <a:lstStyle/>
        <a:p>
          <a:endParaRPr lang="pt-BR"/>
        </a:p>
      </dgm:t>
    </dgm:pt>
    <dgm:pt modelId="{35E9AA2B-5BB9-4A92-8832-D9770BF81083}" type="pres">
      <dgm:prSet presAssocID="{CA3E717F-4700-46D3-B056-BE62F0B88F80}" presName="hierRoot2" presStyleCnt="0"/>
      <dgm:spPr/>
    </dgm:pt>
    <dgm:pt modelId="{48B523B5-6545-4340-80C9-C5ECAB6678E5}" type="pres">
      <dgm:prSet presAssocID="{CA3E717F-4700-46D3-B056-BE62F0B88F80}" presName="composite2" presStyleCnt="0"/>
      <dgm:spPr/>
    </dgm:pt>
    <dgm:pt modelId="{36632FB0-F5E4-4F9E-AF97-317A2E4AEAF8}" type="pres">
      <dgm:prSet presAssocID="{CA3E717F-4700-46D3-B056-BE62F0B88F80}" presName="background2" presStyleLbl="node2" presStyleIdx="0" presStyleCnt="3"/>
      <dgm:spPr/>
    </dgm:pt>
    <dgm:pt modelId="{36453D30-4728-4C8F-8A32-AB1DB2DE9219}" type="pres">
      <dgm:prSet presAssocID="{CA3E717F-4700-46D3-B056-BE62F0B88F80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E277513-E862-4DBB-A6FB-B4F679D78131}" type="pres">
      <dgm:prSet presAssocID="{CA3E717F-4700-46D3-B056-BE62F0B88F80}" presName="hierChild3" presStyleCnt="0"/>
      <dgm:spPr/>
    </dgm:pt>
    <dgm:pt modelId="{ADD51BA0-56DF-4D32-A34B-35C7453F7756}" type="pres">
      <dgm:prSet presAssocID="{A313D826-2D19-4A12-8A6C-A647CAD87EA1}" presName="Name10" presStyleLbl="parChTrans1D2" presStyleIdx="1" presStyleCnt="3"/>
      <dgm:spPr/>
      <dgm:t>
        <a:bodyPr/>
        <a:lstStyle/>
        <a:p>
          <a:endParaRPr lang="pt-BR"/>
        </a:p>
      </dgm:t>
    </dgm:pt>
    <dgm:pt modelId="{410B1F92-7C78-4DA3-AB35-6A48947788B2}" type="pres">
      <dgm:prSet presAssocID="{C7E64850-EAF3-433D-898C-157B513F3FAD}" presName="hierRoot2" presStyleCnt="0"/>
      <dgm:spPr/>
    </dgm:pt>
    <dgm:pt modelId="{797D5185-4567-469D-9394-B4266BBEDAF7}" type="pres">
      <dgm:prSet presAssocID="{C7E64850-EAF3-433D-898C-157B513F3FAD}" presName="composite2" presStyleCnt="0"/>
      <dgm:spPr/>
    </dgm:pt>
    <dgm:pt modelId="{3930BFE8-8149-4201-9E6A-7CCBB621A5A3}" type="pres">
      <dgm:prSet presAssocID="{C7E64850-EAF3-433D-898C-157B513F3FAD}" presName="background2" presStyleLbl="node2" presStyleIdx="1" presStyleCnt="3"/>
      <dgm:spPr/>
    </dgm:pt>
    <dgm:pt modelId="{D56E6C70-2FF1-48E0-BCA5-0A82ADC36BFF}" type="pres">
      <dgm:prSet presAssocID="{C7E64850-EAF3-433D-898C-157B513F3FAD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FB93490-5862-475E-9BA7-F98197893007}" type="pres">
      <dgm:prSet presAssocID="{C7E64850-EAF3-433D-898C-157B513F3FAD}" presName="hierChild3" presStyleCnt="0"/>
      <dgm:spPr/>
    </dgm:pt>
    <dgm:pt modelId="{0F01B0DA-164B-4AE7-B0D5-96AEAC8DE251}" type="pres">
      <dgm:prSet presAssocID="{0A1FB009-8C67-4F55-8EBC-0E06FFA0F623}" presName="Name10" presStyleLbl="parChTrans1D2" presStyleIdx="2" presStyleCnt="3"/>
      <dgm:spPr/>
      <dgm:t>
        <a:bodyPr/>
        <a:lstStyle/>
        <a:p>
          <a:endParaRPr lang="pt-BR"/>
        </a:p>
      </dgm:t>
    </dgm:pt>
    <dgm:pt modelId="{F55A8A85-3392-429D-93B5-5E420F0326C9}" type="pres">
      <dgm:prSet presAssocID="{4A13D645-2180-48B4-930F-7EEA7941F0DC}" presName="hierRoot2" presStyleCnt="0"/>
      <dgm:spPr/>
    </dgm:pt>
    <dgm:pt modelId="{534AB685-BCAE-4B38-96E8-712969B2E42E}" type="pres">
      <dgm:prSet presAssocID="{4A13D645-2180-48B4-930F-7EEA7941F0DC}" presName="composite2" presStyleCnt="0"/>
      <dgm:spPr/>
    </dgm:pt>
    <dgm:pt modelId="{638B5287-06BF-4E29-9507-2AF6E4AFE108}" type="pres">
      <dgm:prSet presAssocID="{4A13D645-2180-48B4-930F-7EEA7941F0DC}" presName="background2" presStyleLbl="node2" presStyleIdx="2" presStyleCnt="3"/>
      <dgm:spPr/>
    </dgm:pt>
    <dgm:pt modelId="{B886C798-7C53-4E8C-88EA-BAB0CAB778CC}" type="pres">
      <dgm:prSet presAssocID="{4A13D645-2180-48B4-930F-7EEA7941F0D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A9B991D-F71A-4A8E-AE5B-995156B0F6D5}" type="pres">
      <dgm:prSet presAssocID="{4A13D645-2180-48B4-930F-7EEA7941F0DC}" presName="hierChild3" presStyleCnt="0"/>
      <dgm:spPr/>
    </dgm:pt>
  </dgm:ptLst>
  <dgm:cxnLst>
    <dgm:cxn modelId="{099B7B15-0D62-4327-AF94-D9C49512F37B}" type="presOf" srcId="{CA3E717F-4700-46D3-B056-BE62F0B88F80}" destId="{36453D30-4728-4C8F-8A32-AB1DB2DE9219}" srcOrd="0" destOrd="0" presId="urn:microsoft.com/office/officeart/2005/8/layout/hierarchy1"/>
    <dgm:cxn modelId="{C79AF92D-D0DF-4CE0-B756-0FEC73956108}" type="presOf" srcId="{E350FA76-F535-47E6-A02C-9280EB6C7822}" destId="{6B559032-90B9-422D-ADD3-895AF12E9162}" srcOrd="0" destOrd="0" presId="urn:microsoft.com/office/officeart/2005/8/layout/hierarchy1"/>
    <dgm:cxn modelId="{6BA3D6BF-604F-4A40-9053-7678D1920B59}" srcId="{A3DA4F86-BA0C-46B3-B5DC-3B25B7C7B25E}" destId="{C7E64850-EAF3-433D-898C-157B513F3FAD}" srcOrd="1" destOrd="0" parTransId="{A313D826-2D19-4A12-8A6C-A647CAD87EA1}" sibTransId="{A3943CD8-B542-456E-9ED8-1927A2BF9A7E}"/>
    <dgm:cxn modelId="{D93893D3-E72C-46A2-881A-9C74C108E7C6}" type="presOf" srcId="{4A13D645-2180-48B4-930F-7EEA7941F0DC}" destId="{B886C798-7C53-4E8C-88EA-BAB0CAB778CC}" srcOrd="0" destOrd="0" presId="urn:microsoft.com/office/officeart/2005/8/layout/hierarchy1"/>
    <dgm:cxn modelId="{9E744976-5E5A-4A71-959D-95959FAAE928}" srcId="{A3DA4F86-BA0C-46B3-B5DC-3B25B7C7B25E}" destId="{CA3E717F-4700-46D3-B056-BE62F0B88F80}" srcOrd="0" destOrd="0" parTransId="{E350FA76-F535-47E6-A02C-9280EB6C7822}" sibTransId="{9397E8F7-8255-4FDC-9509-0FFBB9FF5215}"/>
    <dgm:cxn modelId="{EC7AAE84-3269-408C-8FF4-8359B12EB0A6}" type="presOf" srcId="{A313D826-2D19-4A12-8A6C-A647CAD87EA1}" destId="{ADD51BA0-56DF-4D32-A34B-35C7453F7756}" srcOrd="0" destOrd="0" presId="urn:microsoft.com/office/officeart/2005/8/layout/hierarchy1"/>
    <dgm:cxn modelId="{153C5C65-5E90-4318-9608-86B3FE82BE63}" type="presOf" srcId="{0A1FB009-8C67-4F55-8EBC-0E06FFA0F623}" destId="{0F01B0DA-164B-4AE7-B0D5-96AEAC8DE251}" srcOrd="0" destOrd="0" presId="urn:microsoft.com/office/officeart/2005/8/layout/hierarchy1"/>
    <dgm:cxn modelId="{74BB92BA-015F-4474-99AC-9205A17D88B6}" type="presOf" srcId="{C7E64850-EAF3-433D-898C-157B513F3FAD}" destId="{D56E6C70-2FF1-48E0-BCA5-0A82ADC36BFF}" srcOrd="0" destOrd="0" presId="urn:microsoft.com/office/officeart/2005/8/layout/hierarchy1"/>
    <dgm:cxn modelId="{31E8204B-7435-494F-9746-08C7DFD611AC}" type="presOf" srcId="{A3DA4F86-BA0C-46B3-B5DC-3B25B7C7B25E}" destId="{E989499B-3ADE-45A5-94E1-7E6702205F3E}" srcOrd="0" destOrd="0" presId="urn:microsoft.com/office/officeart/2005/8/layout/hierarchy1"/>
    <dgm:cxn modelId="{BF89F5D9-7EAF-493D-A46D-EBDE1CF738C9}" type="presOf" srcId="{5610DC7F-33BF-40F4-870C-EDBB457E3177}" destId="{91674F02-C267-4C65-80D3-177B5D0CDBE4}" srcOrd="0" destOrd="0" presId="urn:microsoft.com/office/officeart/2005/8/layout/hierarchy1"/>
    <dgm:cxn modelId="{70FD3A51-B34A-4BAA-8A31-8CA8AB1F1E81}" srcId="{5610DC7F-33BF-40F4-870C-EDBB457E3177}" destId="{A3DA4F86-BA0C-46B3-B5DC-3B25B7C7B25E}" srcOrd="0" destOrd="0" parTransId="{B1468309-2632-4DF2-8F6A-C0420E25DA07}" sibTransId="{711A6824-CBFF-4802-B1A4-CA79138F1185}"/>
    <dgm:cxn modelId="{4C3FB870-0241-45A7-8E2B-C06FCBD239B8}" srcId="{A3DA4F86-BA0C-46B3-B5DC-3B25B7C7B25E}" destId="{4A13D645-2180-48B4-930F-7EEA7941F0DC}" srcOrd="2" destOrd="0" parTransId="{0A1FB009-8C67-4F55-8EBC-0E06FFA0F623}" sibTransId="{00CFC3BD-7BFD-4FEC-B43C-22C5CA04A442}"/>
    <dgm:cxn modelId="{CA9015F5-4803-44D7-AB8E-FDF51F8BDF2A}" type="presParOf" srcId="{91674F02-C267-4C65-80D3-177B5D0CDBE4}" destId="{56610A90-0E72-45DB-B7A1-FCDE2A43996E}" srcOrd="0" destOrd="0" presId="urn:microsoft.com/office/officeart/2005/8/layout/hierarchy1"/>
    <dgm:cxn modelId="{8010C183-0072-47A2-B0D0-F80A46B1AC57}" type="presParOf" srcId="{56610A90-0E72-45DB-B7A1-FCDE2A43996E}" destId="{AE32B651-89F9-4D37-908F-16B95A172B00}" srcOrd="0" destOrd="0" presId="urn:microsoft.com/office/officeart/2005/8/layout/hierarchy1"/>
    <dgm:cxn modelId="{0B8DB3FC-F565-488B-876C-BA1E8B454E15}" type="presParOf" srcId="{AE32B651-89F9-4D37-908F-16B95A172B00}" destId="{1283AE79-F00D-49D9-BED6-6958BB1987A7}" srcOrd="0" destOrd="0" presId="urn:microsoft.com/office/officeart/2005/8/layout/hierarchy1"/>
    <dgm:cxn modelId="{0785B340-2EEA-480D-81DB-D07573267DFE}" type="presParOf" srcId="{AE32B651-89F9-4D37-908F-16B95A172B00}" destId="{E989499B-3ADE-45A5-94E1-7E6702205F3E}" srcOrd="1" destOrd="0" presId="urn:microsoft.com/office/officeart/2005/8/layout/hierarchy1"/>
    <dgm:cxn modelId="{CE191641-22A9-4D4F-BCA2-714E78BD4115}" type="presParOf" srcId="{56610A90-0E72-45DB-B7A1-FCDE2A43996E}" destId="{7ECC2648-0272-45CD-8093-A87BEC6B7287}" srcOrd="1" destOrd="0" presId="urn:microsoft.com/office/officeart/2005/8/layout/hierarchy1"/>
    <dgm:cxn modelId="{AEAD40BC-92CE-4A86-B18F-A07819714388}" type="presParOf" srcId="{7ECC2648-0272-45CD-8093-A87BEC6B7287}" destId="{6B559032-90B9-422D-ADD3-895AF12E9162}" srcOrd="0" destOrd="0" presId="urn:microsoft.com/office/officeart/2005/8/layout/hierarchy1"/>
    <dgm:cxn modelId="{738EB4CA-1D37-4E75-9DB7-0DEE4A7A630A}" type="presParOf" srcId="{7ECC2648-0272-45CD-8093-A87BEC6B7287}" destId="{35E9AA2B-5BB9-4A92-8832-D9770BF81083}" srcOrd="1" destOrd="0" presId="urn:microsoft.com/office/officeart/2005/8/layout/hierarchy1"/>
    <dgm:cxn modelId="{4D1F0B81-6AD6-422E-B1B6-3AD6624B53F0}" type="presParOf" srcId="{35E9AA2B-5BB9-4A92-8832-D9770BF81083}" destId="{48B523B5-6545-4340-80C9-C5ECAB6678E5}" srcOrd="0" destOrd="0" presId="urn:microsoft.com/office/officeart/2005/8/layout/hierarchy1"/>
    <dgm:cxn modelId="{51BE81E6-0ED2-4B32-B7FD-63DE5F49D29D}" type="presParOf" srcId="{48B523B5-6545-4340-80C9-C5ECAB6678E5}" destId="{36632FB0-F5E4-4F9E-AF97-317A2E4AEAF8}" srcOrd="0" destOrd="0" presId="urn:microsoft.com/office/officeart/2005/8/layout/hierarchy1"/>
    <dgm:cxn modelId="{F18E29F7-3F35-498D-BC91-0447D1D15A80}" type="presParOf" srcId="{48B523B5-6545-4340-80C9-C5ECAB6678E5}" destId="{36453D30-4728-4C8F-8A32-AB1DB2DE9219}" srcOrd="1" destOrd="0" presId="urn:microsoft.com/office/officeart/2005/8/layout/hierarchy1"/>
    <dgm:cxn modelId="{FDDE4DD4-B946-4F00-89FD-A6A9C468BC3B}" type="presParOf" srcId="{35E9AA2B-5BB9-4A92-8832-D9770BF81083}" destId="{9E277513-E862-4DBB-A6FB-B4F679D78131}" srcOrd="1" destOrd="0" presId="urn:microsoft.com/office/officeart/2005/8/layout/hierarchy1"/>
    <dgm:cxn modelId="{245B7742-5720-419F-BE33-40E1AE0FA208}" type="presParOf" srcId="{7ECC2648-0272-45CD-8093-A87BEC6B7287}" destId="{ADD51BA0-56DF-4D32-A34B-35C7453F7756}" srcOrd="2" destOrd="0" presId="urn:microsoft.com/office/officeart/2005/8/layout/hierarchy1"/>
    <dgm:cxn modelId="{E10B2B5C-014F-420F-9FBD-C1500D394FB9}" type="presParOf" srcId="{7ECC2648-0272-45CD-8093-A87BEC6B7287}" destId="{410B1F92-7C78-4DA3-AB35-6A48947788B2}" srcOrd="3" destOrd="0" presId="urn:microsoft.com/office/officeart/2005/8/layout/hierarchy1"/>
    <dgm:cxn modelId="{18BC23D7-2B20-41D8-BCB8-683F2EA61109}" type="presParOf" srcId="{410B1F92-7C78-4DA3-AB35-6A48947788B2}" destId="{797D5185-4567-469D-9394-B4266BBEDAF7}" srcOrd="0" destOrd="0" presId="urn:microsoft.com/office/officeart/2005/8/layout/hierarchy1"/>
    <dgm:cxn modelId="{8806DCCD-A746-43DE-8DFA-D317ABD67295}" type="presParOf" srcId="{797D5185-4567-469D-9394-B4266BBEDAF7}" destId="{3930BFE8-8149-4201-9E6A-7CCBB621A5A3}" srcOrd="0" destOrd="0" presId="urn:microsoft.com/office/officeart/2005/8/layout/hierarchy1"/>
    <dgm:cxn modelId="{A1202706-2AA5-45A3-AF65-C055E4E2A6F4}" type="presParOf" srcId="{797D5185-4567-469D-9394-B4266BBEDAF7}" destId="{D56E6C70-2FF1-48E0-BCA5-0A82ADC36BFF}" srcOrd="1" destOrd="0" presId="urn:microsoft.com/office/officeart/2005/8/layout/hierarchy1"/>
    <dgm:cxn modelId="{4F748A3B-6795-478E-B980-ACB48A660C5B}" type="presParOf" srcId="{410B1F92-7C78-4DA3-AB35-6A48947788B2}" destId="{CFB93490-5862-475E-9BA7-F98197893007}" srcOrd="1" destOrd="0" presId="urn:microsoft.com/office/officeart/2005/8/layout/hierarchy1"/>
    <dgm:cxn modelId="{913D97AC-D36F-4D2E-8D90-6BE9D1D0AFB1}" type="presParOf" srcId="{7ECC2648-0272-45CD-8093-A87BEC6B7287}" destId="{0F01B0DA-164B-4AE7-B0D5-96AEAC8DE251}" srcOrd="4" destOrd="0" presId="urn:microsoft.com/office/officeart/2005/8/layout/hierarchy1"/>
    <dgm:cxn modelId="{DF3EB440-C2F2-4053-AF87-BFDC55360B90}" type="presParOf" srcId="{7ECC2648-0272-45CD-8093-A87BEC6B7287}" destId="{F55A8A85-3392-429D-93B5-5E420F0326C9}" srcOrd="5" destOrd="0" presId="urn:microsoft.com/office/officeart/2005/8/layout/hierarchy1"/>
    <dgm:cxn modelId="{13E18177-6D95-4C22-A801-A276E3F67DF5}" type="presParOf" srcId="{F55A8A85-3392-429D-93B5-5E420F0326C9}" destId="{534AB685-BCAE-4B38-96E8-712969B2E42E}" srcOrd="0" destOrd="0" presId="urn:microsoft.com/office/officeart/2005/8/layout/hierarchy1"/>
    <dgm:cxn modelId="{E04E7FA3-EA86-40B3-AD52-D2F44A68508B}" type="presParOf" srcId="{534AB685-BCAE-4B38-96E8-712969B2E42E}" destId="{638B5287-06BF-4E29-9507-2AF6E4AFE108}" srcOrd="0" destOrd="0" presId="urn:microsoft.com/office/officeart/2005/8/layout/hierarchy1"/>
    <dgm:cxn modelId="{CFA29568-7B5F-42E3-96D2-10745EA18373}" type="presParOf" srcId="{534AB685-BCAE-4B38-96E8-712969B2E42E}" destId="{B886C798-7C53-4E8C-88EA-BAB0CAB778CC}" srcOrd="1" destOrd="0" presId="urn:microsoft.com/office/officeart/2005/8/layout/hierarchy1"/>
    <dgm:cxn modelId="{3A5CC446-8097-40B8-9993-EDD02FE02E82}" type="presParOf" srcId="{F55A8A85-3392-429D-93B5-5E420F0326C9}" destId="{2A9B991D-F71A-4A8E-AE5B-995156B0F6D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01B0DA-164B-4AE7-B0D5-96AEAC8DE251}">
      <dsp:nvSpPr>
        <dsp:cNvPr id="0" name=""/>
        <dsp:cNvSpPr/>
      </dsp:nvSpPr>
      <dsp:spPr>
        <a:xfrm>
          <a:off x="3986212" y="1729067"/>
          <a:ext cx="2828925" cy="7483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913"/>
              </a:lnTo>
              <a:lnTo>
                <a:pt x="2828925" y="533913"/>
              </a:lnTo>
              <a:lnTo>
                <a:pt x="2828925" y="748333"/>
              </a:lnTo>
            </a:path>
          </a:pathLst>
        </a:custGeom>
        <a:noFill/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51BA0-56DF-4D32-A34B-35C7453F7756}">
      <dsp:nvSpPr>
        <dsp:cNvPr id="0" name=""/>
        <dsp:cNvSpPr/>
      </dsp:nvSpPr>
      <dsp:spPr>
        <a:xfrm>
          <a:off x="3940492" y="1729067"/>
          <a:ext cx="91440" cy="7483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48333"/>
              </a:lnTo>
            </a:path>
          </a:pathLst>
        </a:custGeom>
        <a:noFill/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559032-90B9-422D-ADD3-895AF12E9162}">
      <dsp:nvSpPr>
        <dsp:cNvPr id="0" name=""/>
        <dsp:cNvSpPr/>
      </dsp:nvSpPr>
      <dsp:spPr>
        <a:xfrm>
          <a:off x="1157287" y="1729067"/>
          <a:ext cx="2828925" cy="748333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533913"/>
              </a:lnTo>
              <a:lnTo>
                <a:pt x="0" y="533913"/>
              </a:lnTo>
              <a:lnTo>
                <a:pt x="0" y="748333"/>
              </a:lnTo>
            </a:path>
          </a:pathLst>
        </a:custGeom>
        <a:noFill/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83AE79-F00D-49D9-BED6-6958BB1987A7}">
      <dsp:nvSpPr>
        <dsp:cNvPr id="0" name=""/>
        <dsp:cNvSpPr/>
      </dsp:nvSpPr>
      <dsp:spPr>
        <a:xfrm>
          <a:off x="2828924" y="259311"/>
          <a:ext cx="2314575" cy="14697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89499B-3ADE-45A5-94E1-7E6702205F3E}">
      <dsp:nvSpPr>
        <dsp:cNvPr id="0" name=""/>
        <dsp:cNvSpPr/>
      </dsp:nvSpPr>
      <dsp:spPr>
        <a:xfrm>
          <a:off x="3086099" y="503628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800" b="1" kern="1200" dirty="0" smtClean="0">
              <a:latin typeface="Cambria" pitchFamily="18" charset="0"/>
            </a:rPr>
            <a:t>GETEC</a:t>
          </a:r>
          <a:endParaRPr lang="pt-BR" sz="4800" b="1" kern="1200" dirty="0">
            <a:latin typeface="Cambria" pitchFamily="18" charset="0"/>
          </a:endParaRPr>
        </a:p>
      </dsp:txBody>
      <dsp:txXfrm>
        <a:off x="3086099" y="503628"/>
        <a:ext cx="2314575" cy="1469755"/>
      </dsp:txXfrm>
    </dsp:sp>
    <dsp:sp modelId="{36632FB0-F5E4-4F9E-AF97-317A2E4AEAF8}">
      <dsp:nvSpPr>
        <dsp:cNvPr id="0" name=""/>
        <dsp:cNvSpPr/>
      </dsp:nvSpPr>
      <dsp:spPr>
        <a:xfrm>
          <a:off x="0" y="2477400"/>
          <a:ext cx="2314575" cy="146975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53D30-4728-4C8F-8A32-AB1DB2DE9219}">
      <dsp:nvSpPr>
        <dsp:cNvPr id="0" name=""/>
        <dsp:cNvSpPr/>
      </dsp:nvSpPr>
      <dsp:spPr>
        <a:xfrm>
          <a:off x="257174" y="272171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800" b="1" kern="1200" dirty="0" smtClean="0">
              <a:latin typeface="Cambria" pitchFamily="18" charset="0"/>
            </a:rPr>
            <a:t>SUREP</a:t>
          </a:r>
          <a:endParaRPr lang="pt-BR" sz="4800" b="1" kern="1200" dirty="0">
            <a:latin typeface="Cambria" pitchFamily="18" charset="0"/>
          </a:endParaRPr>
        </a:p>
      </dsp:txBody>
      <dsp:txXfrm>
        <a:off x="257174" y="2721716"/>
        <a:ext cx="2314575" cy="1469755"/>
      </dsp:txXfrm>
    </dsp:sp>
    <dsp:sp modelId="{3930BFE8-8149-4201-9E6A-7CCBB621A5A3}">
      <dsp:nvSpPr>
        <dsp:cNvPr id="0" name=""/>
        <dsp:cNvSpPr/>
      </dsp:nvSpPr>
      <dsp:spPr>
        <a:xfrm>
          <a:off x="2828924" y="2477400"/>
          <a:ext cx="2314575" cy="146975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6E6C70-2FF1-48E0-BCA5-0A82ADC36BFF}">
      <dsp:nvSpPr>
        <dsp:cNvPr id="0" name=""/>
        <dsp:cNvSpPr/>
      </dsp:nvSpPr>
      <dsp:spPr>
        <a:xfrm>
          <a:off x="3086099" y="272171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800" b="1" kern="1200" dirty="0" smtClean="0">
              <a:latin typeface="Cambria" pitchFamily="18" charset="0"/>
            </a:rPr>
            <a:t>SUDIS</a:t>
          </a:r>
          <a:endParaRPr lang="pt-BR" sz="4800" b="1" kern="1200" dirty="0">
            <a:latin typeface="Cambria" pitchFamily="18" charset="0"/>
          </a:endParaRPr>
        </a:p>
      </dsp:txBody>
      <dsp:txXfrm>
        <a:off x="3086099" y="2721716"/>
        <a:ext cx="2314575" cy="1469755"/>
      </dsp:txXfrm>
    </dsp:sp>
    <dsp:sp modelId="{638B5287-06BF-4E29-9507-2AF6E4AFE108}">
      <dsp:nvSpPr>
        <dsp:cNvPr id="0" name=""/>
        <dsp:cNvSpPr/>
      </dsp:nvSpPr>
      <dsp:spPr>
        <a:xfrm>
          <a:off x="5657850" y="2477400"/>
          <a:ext cx="2314575" cy="146975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86C798-7C53-4E8C-88EA-BAB0CAB778CC}">
      <dsp:nvSpPr>
        <dsp:cNvPr id="0" name=""/>
        <dsp:cNvSpPr/>
      </dsp:nvSpPr>
      <dsp:spPr>
        <a:xfrm>
          <a:off x="5915024" y="272171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800" b="1" kern="1200" dirty="0" smtClean="0">
              <a:latin typeface="Cambria" pitchFamily="18" charset="0"/>
            </a:rPr>
            <a:t>SUEQ</a:t>
          </a:r>
          <a:endParaRPr lang="pt-BR" sz="4800" b="1" kern="1200" dirty="0">
            <a:latin typeface="Cambria" pitchFamily="18" charset="0"/>
          </a:endParaRPr>
        </a:p>
      </dsp:txBody>
      <dsp:txXfrm>
        <a:off x="5915024" y="2721716"/>
        <a:ext cx="2314575" cy="14697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9E213-4FA3-4B09-993A-7E8FEFC3AAFA}" type="datetimeFigureOut">
              <a:rPr lang="pt-BR" smtClean="0"/>
              <a:pPr/>
              <a:t>30/07/2011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C9595-02CB-4E67-847E-6DA9E4BE25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9595-02CB-4E67-847E-6DA9E4BE250C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9595-02CB-4E67-847E-6DA9E4BE250C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E70A94-1BD3-4CC2-95D0-77D1F113B7CF}" type="slidenum">
              <a:rPr lang="pt-BR" smtClean="0"/>
              <a:pPr/>
              <a:t>31</a:t>
            </a:fld>
            <a:endParaRPr lang="pt-BR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646A98-0215-4AAA-BEB5-1A14D5139127}" type="slidenum">
              <a:rPr lang="pt-BR" smtClean="0"/>
              <a:pPr/>
              <a:t>32</a:t>
            </a:fld>
            <a:endParaRPr lang="pt-BR" smtClean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A7278-CA8D-4B8E-AC47-9A8C976024F0}" type="datetimeFigureOut">
              <a:rPr lang="pt-BR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E1DF8-6740-4095-A0DE-44A2BC5121A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59832" y="908720"/>
            <a:ext cx="5626968" cy="508918"/>
          </a:xfrm>
          <a:prstGeom prst="rect">
            <a:avLst/>
          </a:prstGeom>
        </p:spPr>
        <p:txBody>
          <a:bodyPr/>
          <a:lstStyle>
            <a:lvl1pPr algn="l">
              <a:defRPr sz="3600"/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9F105-7CD6-4C58-AA4A-4DDE4546CEFA}" type="datetimeFigureOut">
              <a:rPr lang="pt-BR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57CC6-7661-4331-8A1F-4F10E1ADD0B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38C6E-B834-40C9-8933-8F5E19A4B140}" type="datetimeFigureOut">
              <a:rPr lang="pt-BR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53D71-1748-49E3-BBB4-4248DD93A7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59832" y="908720"/>
            <a:ext cx="5626968" cy="508918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DAD115-15CE-46C7-AE86-4CD49ACFC2AF}" type="datetimeFigureOut">
              <a:rPr lang="pt-BR" smtClean="0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4E5E9-F196-4DB3-B118-972C23197DB5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Número de Slide 5"/>
          <p:cNvSpPr>
            <a:spLocks noGrp="1"/>
          </p:cNvSpPr>
          <p:nvPr>
            <p:ph type="sldNum" sz="quarter" idx="11"/>
          </p:nvPr>
        </p:nvSpPr>
        <p:spPr>
          <a:xfrm>
            <a:off x="5929313" y="6494463"/>
            <a:ext cx="500062" cy="3635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9CDFE-A1C2-4248-AA77-91A41C6E60B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59832" y="908720"/>
            <a:ext cx="6084168" cy="508918"/>
          </a:xfrm>
          <a:prstGeom prst="rect">
            <a:avLst/>
          </a:prstGeom>
        </p:spPr>
        <p:txBody>
          <a:bodyPr/>
          <a:lstStyle>
            <a:lvl1pPr algn="l">
              <a:defRPr sz="3600" b="1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</p:spTree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31840" y="908720"/>
            <a:ext cx="5554960" cy="936104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2102D-8125-44B0-BF88-4F601AB808D6}" type="datetimeFigureOut">
              <a:rPr lang="pt-BR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81D2D-29BF-4DCE-A40B-D1A0D35149A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AC6BB-DB69-48C8-9C09-0D72DE7AAC58}" type="datetimeFigureOut">
              <a:rPr lang="pt-BR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67F5F-1E4F-4D85-BB4C-46CE448711C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31840" y="908720"/>
            <a:ext cx="5554960" cy="508918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E0112-8C9D-40E5-A560-3EFE6DD503FC}" type="datetimeFigureOut">
              <a:rPr lang="pt-BR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BF1F1-AC99-45EA-A700-2F228FFCDC8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31840" y="908720"/>
            <a:ext cx="5554960" cy="508918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C67E2-FE56-4FA1-9754-E626D00602C7}" type="datetimeFigureOut">
              <a:rPr lang="pt-BR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F27C1-F44E-4550-9755-EE4725085E4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31840" y="908720"/>
            <a:ext cx="5554960" cy="508918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4CA1B-D3DD-44A9-BB77-EBCED12A42E1}" type="datetimeFigureOut">
              <a:rPr lang="pt-BR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402CF-89AD-4EC5-9F28-2A894E7AE7D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2D381-CD08-4AFF-8974-936DCFEFC158}" type="datetimeFigureOut">
              <a:rPr lang="pt-BR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EEBD9-7EB8-41B3-B347-6D60BDA2A65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54CB5-ED45-481F-BC9A-DBC3D84F57AF}" type="datetimeFigureOut">
              <a:rPr lang="pt-BR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655D1-5512-425E-AFC7-53BBF31130E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DBC20-A3D8-4FBC-BBAC-494046DE03FB}" type="datetimeFigureOut">
              <a:rPr lang="pt-BR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C9C4A-B0D3-4027-AA62-2516AA5CA2D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DAD115-15CE-46C7-AE86-4CD49ACFC2AF}" type="datetimeFigureOut">
              <a:rPr lang="pt-BR"/>
              <a:pPr>
                <a:defRPr/>
              </a:pPr>
              <a:t>30/07/2011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94E5E9-F196-4DB3-B118-972C23197DB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7" name="Imagem 4" descr="testeira.jp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3a672/joomla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s3a673/nagios/cgi-bin/status.cgi?host=S3A621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mbortoloso@sefaz.es.gov.br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0" y="5373216"/>
            <a:ext cx="9144000" cy="1224136"/>
          </a:xfrm>
          <a:prstGeom prst="rect">
            <a:avLst/>
          </a:prstGeom>
          <a:blipFill dpi="0" rotWithShape="1">
            <a:blip r:embed="rId2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7772400" cy="1800200"/>
          </a:xfrm>
        </p:spPr>
        <p:txBody>
          <a:bodyPr/>
          <a:lstStyle/>
          <a:p>
            <a:r>
              <a:rPr lang="pt-BR" sz="6000" b="1" dirty="0" smtClean="0">
                <a:solidFill>
                  <a:schemeClr val="accent4">
                    <a:lumMod val="75000"/>
                  </a:schemeClr>
                </a:solidFill>
                <a:latin typeface="Cambria" pitchFamily="18" charset="0"/>
              </a:rPr>
              <a:t>Portal de Gestão de </a:t>
            </a:r>
            <a:r>
              <a:rPr lang="pt-BR" sz="6000" b="1" dirty="0" err="1" smtClean="0">
                <a:solidFill>
                  <a:schemeClr val="accent4">
                    <a:lumMod val="75000"/>
                  </a:schemeClr>
                </a:solidFill>
                <a:latin typeface="Cambria" pitchFamily="18" charset="0"/>
              </a:rPr>
              <a:t>Infraestrutura</a:t>
            </a:r>
            <a:endParaRPr lang="pt-BR" sz="6000" b="1" dirty="0">
              <a:solidFill>
                <a:schemeClr val="accent4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-108520" y="4077072"/>
            <a:ext cx="9505056" cy="504056"/>
          </a:xfrm>
        </p:spPr>
        <p:txBody>
          <a:bodyPr/>
          <a:lstStyle/>
          <a:p>
            <a:r>
              <a:rPr lang="pt-BR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SEFAZ-ES | GETEC – Gerência de Tecnologia da Informação</a:t>
            </a:r>
            <a:endParaRPr lang="pt-BR" sz="27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Imagem 6" descr="Govern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5445224"/>
            <a:ext cx="3096344" cy="11009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>
          <a:xfrm>
            <a:off x="457200" y="1637110"/>
            <a:ext cx="4040188" cy="639762"/>
          </a:xfrm>
        </p:spPr>
        <p:txBody>
          <a:bodyPr/>
          <a:lstStyle/>
          <a:p>
            <a:r>
              <a:rPr lang="pt-BR" dirty="0" smtClean="0">
                <a:latin typeface="Cambria" pitchFamily="18" charset="0"/>
              </a:rPr>
              <a:t>Equipe – SUREP  </a:t>
            </a:r>
            <a:endParaRPr lang="pt-BR" dirty="0">
              <a:latin typeface="Cambria" pitchFamily="18" charset="0"/>
            </a:endParaRPr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>
          <a:xfrm>
            <a:off x="4645025" y="1637110"/>
            <a:ext cx="4041775" cy="639762"/>
          </a:xfrm>
        </p:spPr>
        <p:txBody>
          <a:bodyPr/>
          <a:lstStyle/>
          <a:p>
            <a:r>
              <a:rPr lang="pt-BR" dirty="0" smtClean="0">
                <a:latin typeface="Cambria" pitchFamily="18" charset="0"/>
              </a:rPr>
              <a:t>Responsabilidade  </a:t>
            </a:r>
            <a:endParaRPr lang="pt-BR" dirty="0">
              <a:latin typeface="Cambria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sz="quarter" idx="4"/>
          </p:nvPr>
        </p:nvSpPr>
        <p:spPr>
          <a:xfrm>
            <a:off x="4645025" y="2358032"/>
            <a:ext cx="4041775" cy="395128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spcBef>
                <a:spcPts val="1800"/>
              </a:spcBef>
              <a:buFont typeface="Wingdings" pitchFamily="2" charset="2"/>
              <a:buChar char="§"/>
            </a:pPr>
            <a:r>
              <a:rPr lang="pt-BR" sz="18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Identificar as necessidades, relacionadas a TI no que diz respeito a </a:t>
            </a:r>
            <a:r>
              <a:rPr lang="pt-BR" sz="1800" dirty="0" err="1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infraestrutura</a:t>
            </a:r>
            <a:r>
              <a:rPr lang="pt-BR" sz="18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segurança, banco de dados, redes LAN, WLAN,  MAN, WAN e WWAN </a:t>
            </a:r>
            <a:r>
              <a:rPr lang="pt-BR" sz="1800" dirty="0" err="1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multiserviços</a:t>
            </a:r>
            <a:r>
              <a:rPr lang="pt-BR" sz="18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(voz, dados e imagem);</a:t>
            </a:r>
          </a:p>
          <a:p>
            <a:pPr>
              <a:spcBef>
                <a:spcPts val="1800"/>
              </a:spcBef>
              <a:buFont typeface="Wingdings" pitchFamily="2" charset="2"/>
              <a:buChar char="§"/>
            </a:pPr>
            <a:r>
              <a:rPr lang="pt-BR" sz="18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Elaborar os projetos de aquisição;</a:t>
            </a:r>
          </a:p>
          <a:p>
            <a:pPr>
              <a:spcBef>
                <a:spcPts val="1800"/>
              </a:spcBef>
              <a:buFont typeface="Wingdings" pitchFamily="2" charset="2"/>
              <a:buChar char="§"/>
            </a:pPr>
            <a:r>
              <a:rPr lang="pt-BR" sz="18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Executar os projetos adquiridos;</a:t>
            </a:r>
          </a:p>
          <a:p>
            <a:pPr>
              <a:spcBef>
                <a:spcPts val="1800"/>
              </a:spcBef>
              <a:buFont typeface="Wingdings" pitchFamily="2" charset="2"/>
              <a:buChar char="§"/>
            </a:pPr>
            <a:r>
              <a:rPr lang="pt-BR" sz="18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Manter todo o parque TI em funcionamento;</a:t>
            </a:r>
          </a:p>
          <a:p>
            <a:pPr>
              <a:buFont typeface="Wingdings" pitchFamily="2" charset="2"/>
              <a:buChar char="Ø"/>
            </a:pPr>
            <a:endParaRPr lang="pt-BR" sz="1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pt-BR" sz="1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Espaço Reservado para Conteúdo 8"/>
          <p:cNvSpPr>
            <a:spLocks noGrp="1"/>
          </p:cNvSpPr>
          <p:nvPr>
            <p:ph sz="half" idx="2"/>
          </p:nvPr>
        </p:nvSpPr>
        <p:spPr>
          <a:xfrm>
            <a:off x="457200" y="2358032"/>
            <a:ext cx="4040188" cy="3951288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381000" indent="-381000">
              <a:lnSpc>
                <a:spcPct val="90000"/>
              </a:lnSpc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5 Analistas</a:t>
            </a:r>
          </a:p>
          <a:p>
            <a:pPr marL="1200150" lvl="2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4 PRODEST</a:t>
            </a:r>
          </a:p>
          <a:p>
            <a:pPr marL="1200150" lvl="2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1 TCE – Tribunal de Contas</a:t>
            </a:r>
          </a:p>
          <a:p>
            <a:pPr marL="1200150" lvl="2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2 - Vagas</a:t>
            </a:r>
          </a:p>
          <a:p>
            <a:pPr marL="381000" indent="-381000">
              <a:lnSpc>
                <a:spcPct val="90000"/>
              </a:lnSpc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3 Técnicos</a:t>
            </a:r>
          </a:p>
          <a:p>
            <a:pPr marL="1200150" lvl="2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1 PRODEST</a:t>
            </a:r>
          </a:p>
          <a:p>
            <a:pPr marL="1200150" lvl="2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1 Comissionado (SEFAZ) </a:t>
            </a:r>
          </a:p>
          <a:p>
            <a:pPr marL="1200150" lvl="2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1 Terceirizado</a:t>
            </a:r>
            <a:endParaRPr lang="pt-BR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381000" indent="-381000">
              <a:lnSpc>
                <a:spcPct val="90000"/>
              </a:lnSpc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8 Operadores</a:t>
            </a:r>
          </a:p>
          <a:p>
            <a:pPr marL="1200150" lvl="2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3 Comissionado (SEFAZ)</a:t>
            </a:r>
          </a:p>
          <a:p>
            <a:pPr marL="1200150" lvl="2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5 Terceirizado</a:t>
            </a:r>
          </a:p>
          <a:p>
            <a:pPr marL="800100" lvl="1" indent="-342900">
              <a:lnSpc>
                <a:spcPct val="90000"/>
              </a:lnSpc>
              <a:buFont typeface="Wingdings" pitchFamily="2" charset="2"/>
              <a:buChar char="§"/>
            </a:pPr>
            <a:endParaRPr lang="pt-BR" dirty="0" smtClean="0"/>
          </a:p>
          <a:p>
            <a:pPr>
              <a:buFont typeface="Wingdings" pitchFamily="2" charset="2"/>
              <a:buChar char="§"/>
            </a:pP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3131840" y="908720"/>
            <a:ext cx="5554960" cy="504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Contextualizando a GETEC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508918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  <a:cs typeface="Calibri" pitchFamily="34" charset="0"/>
              </a:rPr>
              <a:t>Dimensionamento do Parque de TI – SEFAZ-ES</a:t>
            </a:r>
            <a:endParaRPr lang="pt-BR" sz="3400" b="1" dirty="0">
              <a:latin typeface="Cambria" pitchFamily="18" charset="0"/>
              <a:cs typeface="Calibri" pitchFamily="34" charset="0"/>
            </a:endParaRPr>
          </a:p>
        </p:txBody>
      </p:sp>
      <p:sp>
        <p:nvSpPr>
          <p:cNvPr id="9" name="Espaço Reservado para Conteúdo 8"/>
          <p:cNvSpPr>
            <a:spLocks noGrp="1"/>
          </p:cNvSpPr>
          <p:nvPr>
            <p:ph sz="half" idx="1"/>
          </p:nvPr>
        </p:nvSpPr>
        <p:spPr>
          <a:xfrm>
            <a:off x="107504" y="2060849"/>
            <a:ext cx="4038600" cy="4608512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pt-BR" sz="2300" b="1" dirty="0" smtClean="0">
                <a:latin typeface="Calibri" pitchFamily="34" charset="0"/>
                <a:cs typeface="Calibri" pitchFamily="34" charset="0"/>
              </a:rPr>
              <a:t>Hardware do tipo Servidor </a:t>
            </a:r>
          </a:p>
          <a:p>
            <a:pPr lvl="1">
              <a:buNone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Infra - </a:t>
            </a:r>
            <a:r>
              <a:rPr lang="pt-BR" sz="2000" dirty="0" err="1" smtClean="0">
                <a:latin typeface="Calibri" pitchFamily="34" charset="0"/>
                <a:cs typeface="Calibri" pitchFamily="34" charset="0"/>
              </a:rPr>
              <a:t>VMWare</a:t>
            </a:r>
            <a:r>
              <a:rPr lang="pt-BR" sz="2000" dirty="0" smtClean="0">
                <a:latin typeface="Calibri" pitchFamily="34" charset="0"/>
                <a:cs typeface="Calibri" pitchFamily="34" charset="0"/>
              </a:rPr>
              <a:t> versão 4.0 </a:t>
            </a:r>
          </a:p>
          <a:p>
            <a:pPr lvl="2">
              <a:buNone/>
            </a:pPr>
            <a:r>
              <a:rPr lang="pt-BR" sz="1600" dirty="0" smtClean="0">
                <a:latin typeface="Calibri" pitchFamily="34" charset="0"/>
                <a:cs typeface="Calibri" pitchFamily="34" charset="0"/>
              </a:rPr>
              <a:t>08 servidores IBM X3950 M2</a:t>
            </a:r>
          </a:p>
          <a:p>
            <a:pPr lvl="2">
              <a:buNone/>
            </a:pPr>
            <a:r>
              <a:rPr lang="pt-BR" sz="1600" dirty="0" smtClean="0">
                <a:latin typeface="Calibri" pitchFamily="34" charset="0"/>
                <a:cs typeface="Calibri" pitchFamily="34" charset="0"/>
              </a:rPr>
              <a:t>08 servidores IBM X3850 M2</a:t>
            </a:r>
          </a:p>
          <a:p>
            <a:pPr lvl="2">
              <a:buNone/>
            </a:pPr>
            <a:r>
              <a:rPr lang="pt-BR" sz="1600" dirty="0" smtClean="0">
                <a:latin typeface="Calibri" pitchFamily="34" charset="0"/>
                <a:cs typeface="Calibri" pitchFamily="34" charset="0"/>
              </a:rPr>
              <a:t>02 </a:t>
            </a:r>
            <a:r>
              <a:rPr lang="pt-BR" sz="1600" dirty="0" err="1" smtClean="0">
                <a:latin typeface="Calibri" pitchFamily="34" charset="0"/>
                <a:cs typeface="Calibri" pitchFamily="34" charset="0"/>
              </a:rPr>
              <a:t>Blade</a:t>
            </a:r>
            <a:r>
              <a:rPr lang="pt-BR" sz="1600" dirty="0" smtClean="0">
                <a:latin typeface="Calibri" pitchFamily="34" charset="0"/>
                <a:cs typeface="Calibri" pitchFamily="34" charset="0"/>
              </a:rPr>
              <a:t> Center IBM </a:t>
            </a:r>
          </a:p>
          <a:p>
            <a:pPr lvl="2">
              <a:buNone/>
            </a:pPr>
            <a:r>
              <a:rPr lang="pt-BR" sz="1600" dirty="0" smtClean="0">
                <a:latin typeface="Calibri" pitchFamily="34" charset="0"/>
                <a:cs typeface="Calibri" pitchFamily="34" charset="0"/>
              </a:rPr>
              <a:t>01 </a:t>
            </a:r>
            <a:r>
              <a:rPr lang="pt-BR" sz="1600" dirty="0" err="1" smtClean="0">
                <a:latin typeface="Calibri" pitchFamily="34" charset="0"/>
                <a:cs typeface="Calibri" pitchFamily="34" charset="0"/>
              </a:rPr>
              <a:t>Blade</a:t>
            </a:r>
            <a:r>
              <a:rPr lang="pt-BR" sz="1600" dirty="0" smtClean="0">
                <a:latin typeface="Calibri" pitchFamily="34" charset="0"/>
                <a:cs typeface="Calibri" pitchFamily="34" charset="0"/>
              </a:rPr>
              <a:t> Center HP</a:t>
            </a:r>
          </a:p>
          <a:p>
            <a:pPr lvl="1">
              <a:buNone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Total de 115 Servidores sendo:</a:t>
            </a:r>
          </a:p>
          <a:p>
            <a:pPr lvl="1">
              <a:buNone/>
            </a:pPr>
            <a:r>
              <a:rPr lang="pt-BR" sz="16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97 Servidores </a:t>
            </a:r>
            <a:r>
              <a:rPr lang="pt-BR" sz="1600" dirty="0" err="1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Virtualizados</a:t>
            </a:r>
            <a:r>
              <a:rPr lang="pt-BR" sz="16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 em Produção</a:t>
            </a:r>
          </a:p>
          <a:p>
            <a:pPr lvl="1">
              <a:buNone/>
            </a:pPr>
            <a:r>
              <a:rPr lang="pt-BR" sz="16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18 Servidores </a:t>
            </a:r>
            <a:r>
              <a:rPr lang="pt-BR" sz="1600" dirty="0" err="1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Virtualizados</a:t>
            </a:r>
            <a:r>
              <a:rPr lang="pt-BR" sz="16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 em Homologação e/ou Desenvolvimento</a:t>
            </a:r>
          </a:p>
          <a:p>
            <a:pPr lvl="1">
              <a:buNone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Infra - Grande Porte</a:t>
            </a:r>
          </a:p>
          <a:p>
            <a:pPr lvl="2">
              <a:buNone/>
            </a:pPr>
            <a:r>
              <a:rPr lang="pt-BR" sz="1600" dirty="0" smtClean="0">
                <a:latin typeface="Calibri" pitchFamily="34" charset="0"/>
                <a:cs typeface="Calibri" pitchFamily="34" charset="0"/>
              </a:rPr>
              <a:t>02 servidores Unisys Libra 500</a:t>
            </a:r>
          </a:p>
          <a:p>
            <a:pPr lvl="1">
              <a:buNone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Infra – Médio Porte</a:t>
            </a:r>
          </a:p>
          <a:p>
            <a:pPr lvl="2">
              <a:buNone/>
            </a:pPr>
            <a:r>
              <a:rPr lang="pt-BR" sz="1600" dirty="0" smtClean="0">
                <a:latin typeface="Calibri" pitchFamily="34" charset="0"/>
                <a:cs typeface="Calibri" pitchFamily="34" charset="0"/>
              </a:rPr>
              <a:t>01 servidor SUN E10K</a:t>
            </a:r>
          </a:p>
          <a:p>
            <a:pPr lvl="2">
              <a:buNone/>
            </a:pPr>
            <a:endParaRPr lang="pt-BR" sz="1600" dirty="0" smtClean="0"/>
          </a:p>
          <a:p>
            <a:pPr lvl="2">
              <a:buNone/>
            </a:pPr>
            <a:endParaRPr lang="pt-BR" sz="1600" dirty="0" smtClean="0"/>
          </a:p>
          <a:p>
            <a:pPr lvl="2">
              <a:buNone/>
            </a:pPr>
            <a:endParaRPr lang="pt-BR" sz="1600" dirty="0" smtClean="0"/>
          </a:p>
          <a:p>
            <a:pPr lvl="1">
              <a:buNone/>
            </a:pPr>
            <a:endParaRPr lang="pt-BR" sz="2000" dirty="0" smtClean="0"/>
          </a:p>
          <a:p>
            <a:pPr lvl="1">
              <a:buNone/>
            </a:pPr>
            <a:endParaRPr lang="pt-BR" sz="2000" dirty="0" smtClean="0"/>
          </a:p>
          <a:p>
            <a:pPr lvl="1">
              <a:buNone/>
            </a:pPr>
            <a:endParaRPr lang="pt-BR" sz="2000" dirty="0"/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2"/>
          </p:nvPr>
        </p:nvSpPr>
        <p:spPr>
          <a:xfrm>
            <a:off x="4355976" y="2060848"/>
            <a:ext cx="4464496" cy="1728192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pt-BR" sz="2300" b="1" dirty="0" smtClean="0">
                <a:latin typeface="Calibri" pitchFamily="34" charset="0"/>
                <a:cs typeface="Calibri" pitchFamily="34" charset="0"/>
              </a:rPr>
              <a:t>Subsistema de Armazenamento</a:t>
            </a:r>
          </a:p>
          <a:p>
            <a:pPr lvl="1">
              <a:buNone/>
            </a:pPr>
            <a:r>
              <a:rPr lang="pt-BR" sz="1600" dirty="0" smtClean="0">
                <a:latin typeface="Calibri" pitchFamily="34" charset="0"/>
                <a:cs typeface="Calibri" pitchFamily="34" charset="0"/>
              </a:rPr>
              <a:t>01 </a:t>
            </a:r>
            <a:r>
              <a:rPr lang="pt-BR" sz="1600" dirty="0" err="1" smtClean="0">
                <a:latin typeface="Calibri" pitchFamily="34" charset="0"/>
                <a:cs typeface="Calibri" pitchFamily="34" charset="0"/>
              </a:rPr>
              <a:t>Storage</a:t>
            </a:r>
            <a:r>
              <a:rPr lang="pt-BR" sz="1600" dirty="0" smtClean="0">
                <a:latin typeface="Calibri" pitchFamily="34" charset="0"/>
                <a:cs typeface="Calibri" pitchFamily="34" charset="0"/>
              </a:rPr>
              <a:t> HP EVA – 15Tb Bruto</a:t>
            </a:r>
          </a:p>
          <a:p>
            <a:pPr lvl="1">
              <a:buNone/>
            </a:pPr>
            <a:r>
              <a:rPr lang="pt-BR" sz="1600" dirty="0" smtClean="0">
                <a:latin typeface="Calibri" pitchFamily="34" charset="0"/>
                <a:cs typeface="Calibri" pitchFamily="34" charset="0"/>
              </a:rPr>
              <a:t>01 </a:t>
            </a:r>
            <a:r>
              <a:rPr lang="pt-BR" sz="1600" dirty="0" err="1" smtClean="0">
                <a:latin typeface="Calibri" pitchFamily="34" charset="0"/>
                <a:cs typeface="Calibri" pitchFamily="34" charset="0"/>
              </a:rPr>
              <a:t>Storage</a:t>
            </a:r>
            <a:r>
              <a:rPr lang="pt-BR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BR" sz="1600" dirty="0" err="1" smtClean="0">
                <a:latin typeface="Calibri" pitchFamily="34" charset="0"/>
                <a:cs typeface="Calibri" pitchFamily="34" charset="0"/>
              </a:rPr>
              <a:t>Symetrix</a:t>
            </a:r>
            <a:r>
              <a:rPr lang="pt-BR" sz="1600" dirty="0" smtClean="0">
                <a:latin typeface="Calibri" pitchFamily="34" charset="0"/>
                <a:cs typeface="Calibri" pitchFamily="34" charset="0"/>
              </a:rPr>
              <a:t> 8530 – 3,5Tb Bruto</a:t>
            </a:r>
          </a:p>
          <a:p>
            <a:pPr lvl="1">
              <a:buNone/>
            </a:pPr>
            <a:r>
              <a:rPr lang="pt-BR" sz="1600" dirty="0" smtClean="0">
                <a:latin typeface="Calibri" pitchFamily="34" charset="0"/>
                <a:cs typeface="Calibri" pitchFamily="34" charset="0"/>
              </a:rPr>
              <a:t>01 </a:t>
            </a:r>
            <a:r>
              <a:rPr lang="pt-BR" sz="1600" dirty="0" err="1" smtClean="0">
                <a:latin typeface="Calibri" pitchFamily="34" charset="0"/>
                <a:cs typeface="Calibri" pitchFamily="34" charset="0"/>
              </a:rPr>
              <a:t>Storage</a:t>
            </a:r>
            <a:r>
              <a:rPr lang="pt-BR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BR" sz="1600" dirty="0" err="1" smtClean="0">
                <a:latin typeface="Calibri" pitchFamily="34" charset="0"/>
                <a:cs typeface="Calibri" pitchFamily="34" charset="0"/>
              </a:rPr>
              <a:t>Clarrion</a:t>
            </a:r>
            <a:r>
              <a:rPr lang="pt-BR" sz="1600" dirty="0" smtClean="0">
                <a:latin typeface="Calibri" pitchFamily="34" charset="0"/>
                <a:cs typeface="Calibri" pitchFamily="34" charset="0"/>
              </a:rPr>
              <a:t> Cx3 – 45 Tb Bruto</a:t>
            </a:r>
          </a:p>
          <a:p>
            <a:pPr lvl="1">
              <a:buNone/>
            </a:pPr>
            <a:r>
              <a:rPr lang="pt-BR" sz="1600" dirty="0" smtClean="0">
                <a:latin typeface="Calibri" pitchFamily="34" charset="0"/>
                <a:cs typeface="Calibri" pitchFamily="34" charset="0"/>
              </a:rPr>
              <a:t>01 </a:t>
            </a:r>
            <a:r>
              <a:rPr lang="pt-BR" sz="1600" dirty="0" err="1" smtClean="0">
                <a:latin typeface="Calibri" pitchFamily="34" charset="0"/>
                <a:cs typeface="Calibri" pitchFamily="34" charset="0"/>
              </a:rPr>
              <a:t>Storage</a:t>
            </a:r>
            <a:r>
              <a:rPr lang="pt-BR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BR" sz="1600" dirty="0" err="1" smtClean="0">
                <a:latin typeface="Calibri" pitchFamily="34" charset="0"/>
                <a:cs typeface="Calibri" pitchFamily="34" charset="0"/>
              </a:rPr>
              <a:t>Clarion</a:t>
            </a:r>
            <a:r>
              <a:rPr lang="pt-BR" sz="1600" dirty="0" smtClean="0">
                <a:latin typeface="Calibri" pitchFamily="34" charset="0"/>
                <a:cs typeface="Calibri" pitchFamily="34" charset="0"/>
              </a:rPr>
              <a:t> Cx4 – 90 Tb Bruto</a:t>
            </a:r>
          </a:p>
          <a:p>
            <a:pPr lvl="2">
              <a:buNone/>
            </a:pPr>
            <a:endParaRPr lang="pt-BR" sz="1600" dirty="0" smtClean="0"/>
          </a:p>
          <a:p>
            <a:pPr>
              <a:buFont typeface="Wingdings" pitchFamily="2" charset="2"/>
              <a:buChar char="Ø"/>
            </a:pPr>
            <a:endParaRPr lang="pt-BR" sz="2400" dirty="0"/>
          </a:p>
        </p:txBody>
      </p:sp>
      <p:sp>
        <p:nvSpPr>
          <p:cNvPr id="11" name="Espaço Reservado para Conteúdo 9"/>
          <p:cNvSpPr txBox="1">
            <a:spLocks/>
          </p:cNvSpPr>
          <p:nvPr/>
        </p:nvSpPr>
        <p:spPr bwMode="auto">
          <a:xfrm>
            <a:off x="4355976" y="4005064"/>
            <a:ext cx="4536504" cy="25922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Ativos de Rede</a:t>
            </a:r>
          </a:p>
          <a:p>
            <a:pPr marL="285750" indent="-285750">
              <a:spcBef>
                <a:spcPct val="20000"/>
              </a:spcBef>
              <a:defRPr/>
            </a:pPr>
            <a:endParaRPr lang="pt-BR" sz="1600" dirty="0" smtClean="0"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4499992" y="4581128"/>
          <a:ext cx="4248472" cy="1800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24236"/>
                <a:gridCol w="2124236"/>
              </a:tblGrid>
              <a:tr h="1800200">
                <a:tc>
                  <a:txBody>
                    <a:bodyPr/>
                    <a:lstStyle/>
                    <a:p>
                      <a:pPr marL="285750" indent="-285750">
                        <a:spcBef>
                          <a:spcPct val="20000"/>
                        </a:spcBef>
                        <a:defRPr/>
                      </a:pPr>
                      <a:r>
                        <a:rPr lang="pt-BR" sz="1400" dirty="0" smtClean="0"/>
                        <a:t>Rede LAN</a:t>
                      </a:r>
                    </a:p>
                    <a:p>
                      <a:pPr marL="285750" lvl="0" indent="-285750" algn="l" defTabSz="914400" rtl="0" eaLnBrk="1" latinLnBrk="0" hangingPunct="1">
                        <a:spcBef>
                          <a:spcPct val="20000"/>
                        </a:spcBef>
                        <a:defRPr/>
                      </a:pPr>
                      <a:r>
                        <a:rPr lang="pt-BR" sz="16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 </a:t>
                      </a:r>
                      <a:r>
                        <a:rPr lang="pt-BR" sz="1600" b="0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01 Switch  Núcleo </a:t>
                      </a:r>
                    </a:p>
                    <a:p>
                      <a:pPr marL="285750" lvl="0" indent="-285750" algn="l" defTabSz="914400" rtl="0" eaLnBrk="1" latinLnBrk="0" hangingPunct="1">
                        <a:spcBef>
                          <a:spcPct val="20000"/>
                        </a:spcBef>
                        <a:defRPr/>
                      </a:pPr>
                      <a:r>
                        <a:rPr lang="pt-BR" sz="1600" b="0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 39 </a:t>
                      </a:r>
                      <a:r>
                        <a:rPr lang="pt-BR" sz="1600" b="0" kern="1200" dirty="0" err="1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Switchs</a:t>
                      </a:r>
                      <a:r>
                        <a:rPr lang="pt-BR" sz="1600" b="0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Acesso</a:t>
                      </a:r>
                    </a:p>
                    <a:p>
                      <a:pPr marL="285750" lvl="0" indent="-285750" algn="l" defTabSz="914400" rtl="0" eaLnBrk="1" latinLnBrk="0" hangingPunct="1">
                        <a:spcBef>
                          <a:spcPct val="20000"/>
                        </a:spcBef>
                        <a:defRPr/>
                      </a:pPr>
                      <a:r>
                        <a:rPr lang="pt-BR" sz="1600" b="0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 02 </a:t>
                      </a:r>
                      <a:r>
                        <a:rPr lang="pt-BR" sz="1600" b="0" kern="1200" dirty="0" err="1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Controller</a:t>
                      </a:r>
                      <a:r>
                        <a:rPr lang="pt-BR" sz="1600" b="0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Wireless</a:t>
                      </a:r>
                    </a:p>
                    <a:p>
                      <a:pPr marL="285750" lvl="0" indent="-285750" algn="l" defTabSz="914400" rtl="0" eaLnBrk="1" latinLnBrk="0" hangingPunct="1">
                        <a:spcBef>
                          <a:spcPct val="20000"/>
                        </a:spcBef>
                        <a:defRPr/>
                      </a:pPr>
                      <a:r>
                        <a:rPr lang="pt-BR" sz="1600" b="0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 02 Access </a:t>
                      </a:r>
                      <a:r>
                        <a:rPr lang="pt-BR" sz="1600" b="0" kern="1200" dirty="0" err="1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Point</a:t>
                      </a:r>
                      <a:endParaRPr lang="pt-BR" sz="1600" b="0" kern="1200" dirty="0" smtClean="0">
                        <a:solidFill>
                          <a:schemeClr val="lt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spcBef>
                          <a:spcPct val="20000"/>
                        </a:spcBef>
                        <a:defRPr/>
                      </a:pPr>
                      <a:r>
                        <a:rPr lang="pt-BR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Rede WAN</a:t>
                      </a:r>
                    </a:p>
                    <a:p>
                      <a:pPr marL="285750" indent="-285750" algn="l" defTabSz="914400" rtl="0" eaLnBrk="1" latinLnBrk="0" hangingPunct="1">
                        <a:spcBef>
                          <a:spcPct val="20000"/>
                        </a:spcBef>
                        <a:defRPr/>
                      </a:pPr>
                      <a:r>
                        <a:rPr lang="pt-BR" sz="1600" b="0" dirty="0" smtClean="0">
                          <a:latin typeface="Calibri" pitchFamily="34" charset="0"/>
                          <a:cs typeface="Calibri" pitchFamily="34" charset="0"/>
                        </a:rPr>
                        <a:t>  02 </a:t>
                      </a:r>
                      <a:r>
                        <a:rPr lang="pt-BR" sz="1600" b="0" dirty="0" err="1" smtClean="0">
                          <a:latin typeface="Calibri" pitchFamily="34" charset="0"/>
                          <a:cs typeface="Calibri" pitchFamily="34" charset="0"/>
                        </a:rPr>
                        <a:t>Controller</a:t>
                      </a:r>
                      <a:r>
                        <a:rPr lang="pt-BR" sz="1600" b="0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pt-BR" sz="1600" b="0" dirty="0" smtClean="0">
                          <a:latin typeface="Calibri" pitchFamily="34" charset="0"/>
                          <a:cs typeface="Calibri" pitchFamily="34" charset="0"/>
                        </a:rPr>
                        <a:t>Wireless</a:t>
                      </a:r>
                    </a:p>
                    <a:p>
                      <a:pPr marL="285750" indent="-285750" algn="l" defTabSz="914400" rtl="0" eaLnBrk="1" latinLnBrk="0" hangingPunct="1">
                        <a:spcBef>
                          <a:spcPct val="20000"/>
                        </a:spcBef>
                        <a:defRPr/>
                      </a:pPr>
                      <a:r>
                        <a:rPr lang="pt-BR" sz="1600" b="0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 02 Access </a:t>
                      </a:r>
                      <a:r>
                        <a:rPr lang="pt-BR" sz="1600" b="0" kern="1200" dirty="0" err="1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Point</a:t>
                      </a:r>
                      <a:endParaRPr lang="pt-BR" sz="1600" b="0" kern="1200" dirty="0" smtClean="0">
                        <a:solidFill>
                          <a:schemeClr val="lt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  <a:p>
                      <a:pPr marL="285750" indent="-285750" algn="l" defTabSz="914400" rtl="0" eaLnBrk="1" latinLnBrk="0" hangingPunct="1">
                        <a:spcBef>
                          <a:spcPct val="20000"/>
                        </a:spcBef>
                        <a:defRPr/>
                      </a:pPr>
                      <a:r>
                        <a:rPr lang="pt-BR" sz="1600" b="0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 39 </a:t>
                      </a:r>
                      <a:r>
                        <a:rPr lang="pt-BR" sz="1600" b="0" kern="1200" dirty="0" err="1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Routers</a:t>
                      </a:r>
                      <a:endParaRPr lang="pt-BR" sz="1600" b="0" kern="1200" dirty="0" smtClean="0">
                        <a:solidFill>
                          <a:schemeClr val="lt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  <a:p>
                      <a:pPr marL="285750" indent="-285750" algn="l" defTabSz="914400" rtl="0" eaLnBrk="1" latinLnBrk="0" hangingPunct="1">
                        <a:spcBef>
                          <a:spcPct val="20000"/>
                        </a:spcBef>
                        <a:defRPr/>
                      </a:pPr>
                      <a:r>
                        <a:rPr lang="pt-BR" sz="1600" b="0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 84</a:t>
                      </a:r>
                      <a:r>
                        <a:rPr lang="pt-BR" sz="1600" b="0" kern="1200" baseline="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</a:t>
                      </a:r>
                      <a:r>
                        <a:rPr lang="pt-BR" sz="1600" b="0" kern="1200" baseline="0" dirty="0" err="1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switchs</a:t>
                      </a:r>
                      <a:r>
                        <a:rPr lang="pt-BR" sz="1600" b="0" kern="1200" baseline="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/Hubs</a:t>
                      </a:r>
                      <a:endParaRPr lang="pt-BR" sz="1600" b="0" kern="1200" dirty="0" smtClean="0">
                        <a:solidFill>
                          <a:schemeClr val="lt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936104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O Portal de Gestão de </a:t>
            </a:r>
            <a:r>
              <a:rPr lang="pt-BR" sz="3400" b="1" dirty="0" err="1" smtClean="0">
                <a:latin typeface="Cambria" pitchFamily="18" charset="0"/>
              </a:rPr>
              <a:t>Infraestrutura</a:t>
            </a:r>
            <a:endParaRPr lang="pt-BR" sz="3400" b="1" dirty="0">
              <a:latin typeface="Cambria" pitchFamily="18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72408"/>
          </a:xfrm>
        </p:spPr>
        <p:txBody>
          <a:bodyPr/>
          <a:lstStyle/>
          <a:p>
            <a:pPr>
              <a:buNone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   É um projeto em evolução continua, que tem com objetivo integrar ferramentas e prover ao gestor de TI, painéis (</a:t>
            </a:r>
            <a:r>
              <a:rPr lang="pt-BR" dirty="0" err="1" smtClean="0">
                <a:latin typeface="Calibri" pitchFamily="34" charset="0"/>
                <a:cs typeface="Calibri" pitchFamily="34" charset="0"/>
              </a:rPr>
              <a:t>dashboard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>) que proporcione uma visão dinâmica e sumarizada das informações referente </a:t>
            </a:r>
            <a:r>
              <a:rPr lang="pt-BR" dirty="0" err="1" smtClean="0">
                <a:latin typeface="Calibri" pitchFamily="34" charset="0"/>
                <a:cs typeface="Calibri" pitchFamily="34" charset="0"/>
              </a:rPr>
              <a:t>infraestrutura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> de TI, em uso na SEFAZ-ES.</a:t>
            </a:r>
          </a:p>
          <a:p>
            <a:pPr>
              <a:buNone/>
            </a:pPr>
            <a:endParaRPr lang="pt-BR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5949280"/>
            <a:ext cx="9144000" cy="720080"/>
          </a:xfrm>
          <a:prstGeom prst="rect">
            <a:avLst/>
          </a:prstGeom>
          <a:blipFill dpi="0" rotWithShape="1">
            <a:blip r:embed="rId2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 descr="Govern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6021288"/>
            <a:ext cx="1728192" cy="6144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3131840" y="936104"/>
            <a:ext cx="5832648" cy="404664"/>
          </a:xfrm>
        </p:spPr>
        <p:txBody>
          <a:bodyPr/>
          <a:lstStyle/>
          <a:p>
            <a:r>
              <a:rPr lang="pt-BR" sz="2500" b="1" dirty="0" smtClean="0">
                <a:latin typeface="Cambria" pitchFamily="18" charset="0"/>
              </a:rPr>
              <a:t>Gestão de Redes  e </a:t>
            </a:r>
            <a:r>
              <a:rPr lang="pt-BR" sz="2500" b="1" dirty="0" err="1" smtClean="0">
                <a:latin typeface="Cambria" pitchFamily="18" charset="0"/>
              </a:rPr>
              <a:t>Infraestrutura</a:t>
            </a:r>
            <a:r>
              <a:rPr lang="pt-BR" sz="2500" b="1" dirty="0" smtClean="0">
                <a:latin typeface="Cambria" pitchFamily="18" charset="0"/>
              </a:rPr>
              <a:t> de TI</a:t>
            </a:r>
            <a:endParaRPr lang="pt-BR" sz="2500" b="1" dirty="0">
              <a:latin typeface="Cambria" pitchFamily="18" charset="0"/>
            </a:endParaRP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pt-BR" sz="3000" dirty="0" smtClean="0">
                <a:latin typeface="Cambria" pitchFamily="18" charset="0"/>
                <a:cs typeface="Calibri" pitchFamily="34" charset="0"/>
              </a:rPr>
              <a:t>Disciplinas </a:t>
            </a:r>
            <a:endParaRPr lang="pt-BR" sz="3000" dirty="0">
              <a:latin typeface="Cambria" pitchFamily="18" charset="0"/>
              <a:cs typeface="Calibri" pitchFamily="34" charset="0"/>
            </a:endParaRPr>
          </a:p>
        </p:txBody>
      </p:sp>
      <p:sp>
        <p:nvSpPr>
          <p:cNvPr id="9" name="Espaço Reservado para Conteúdo 8"/>
          <p:cNvSpPr>
            <a:spLocks noGrp="1"/>
          </p:cNvSpPr>
          <p:nvPr>
            <p:ph sz="half" idx="2"/>
          </p:nvPr>
        </p:nvSpPr>
        <p:spPr>
          <a:xfrm>
            <a:off x="457200" y="2246883"/>
            <a:ext cx="4040188" cy="4494485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Gerência de Configuração;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pt-BR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Gerência de Falhas;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pt-BR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Gerência de Desempenho;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pt-BR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Gerência de Contabilização;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pt-BR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Gerência de Segurança.</a:t>
            </a:r>
          </a:p>
          <a:p>
            <a:pPr>
              <a:buFont typeface="Wingdings" pitchFamily="2" charset="2"/>
              <a:buChar char="Ø"/>
            </a:pPr>
            <a:endParaRPr lang="pt-BR" sz="2800" dirty="0" smtClean="0">
              <a:latin typeface="Calibri" pitchFamily="34" charset="0"/>
              <a:cs typeface="Calibri" pitchFamily="34" charset="0"/>
            </a:endParaRPr>
          </a:p>
          <a:p>
            <a:endParaRPr lang="pt-BR" dirty="0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3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pt-BR" sz="3000" dirty="0" smtClean="0">
                <a:latin typeface="Cambria" pitchFamily="18" charset="0"/>
                <a:cs typeface="Calibri" pitchFamily="34" charset="0"/>
              </a:rPr>
              <a:t>Função</a:t>
            </a:r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4"/>
          </p:nvPr>
        </p:nvSpPr>
        <p:spPr>
          <a:xfrm>
            <a:off x="4645025" y="2246883"/>
            <a:ext cx="4041775" cy="4494485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pt-BR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Registro e manutenção dos parâmetros de configuração dos serviços da rede;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pt-BR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Detecção, isolamento, notificação e correção de falhas na rede;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pt-BR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Monitoramento e controle;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pt-BR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Registro do uso da rede por parte de seus usuários com objetivo de cobrança ou regulamentação de uso;</a:t>
            </a:r>
          </a:p>
          <a:p>
            <a:pPr>
              <a:spcAft>
                <a:spcPts val="600"/>
              </a:spcAft>
              <a:buFont typeface="Wingdings" pitchFamily="2" charset="2"/>
              <a:buChar char="v"/>
            </a:pPr>
            <a:r>
              <a:rPr lang="pt-BR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Restringir o acesso à rede e impedir o uso incorreto por parte de seus usuários, de forma intencional ou não.</a:t>
            </a:r>
          </a:p>
          <a:p>
            <a:pPr>
              <a:buFont typeface="Wingdings" pitchFamily="2" charset="2"/>
              <a:buChar char="v"/>
            </a:pP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3096344" y="836712"/>
            <a:ext cx="6084168" cy="720080"/>
          </a:xfrm>
        </p:spPr>
        <p:txBody>
          <a:bodyPr/>
          <a:lstStyle/>
          <a:p>
            <a:pPr algn="l"/>
            <a:r>
              <a:rPr lang="pt-BR" sz="3400" b="1" dirty="0" smtClean="0">
                <a:latin typeface="Cambria" pitchFamily="18" charset="0"/>
              </a:rPr>
              <a:t>As ferramentas Envolvidas</a:t>
            </a:r>
            <a:endParaRPr lang="pt-BR" sz="3400" b="1" dirty="0">
              <a:latin typeface="Cambria" pitchFamily="18" charset="0"/>
            </a:endParaRPr>
          </a:p>
        </p:txBody>
      </p:sp>
      <p:pic>
        <p:nvPicPr>
          <p:cNvPr id="4" name="Imagem 3" descr="joomla-kerodicas-co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988840"/>
            <a:ext cx="1839957" cy="1258530"/>
          </a:xfrm>
          <a:prstGeom prst="rect">
            <a:avLst/>
          </a:prstGeom>
        </p:spPr>
      </p:pic>
      <p:pic>
        <p:nvPicPr>
          <p:cNvPr id="5" name="Imagem 4" descr="nagvi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3558530"/>
            <a:ext cx="2286000" cy="590550"/>
          </a:xfrm>
          <a:prstGeom prst="rect">
            <a:avLst/>
          </a:prstGeom>
        </p:spPr>
      </p:pic>
      <p:pic>
        <p:nvPicPr>
          <p:cNvPr id="6" name="Imagem 5" descr="nagios_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5589240"/>
            <a:ext cx="2232248" cy="558062"/>
          </a:xfrm>
          <a:prstGeom prst="rect">
            <a:avLst/>
          </a:prstGeom>
        </p:spPr>
      </p:pic>
      <p:pic>
        <p:nvPicPr>
          <p:cNvPr id="10" name="Imagem 9" descr="Cacti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2040" y="1873886"/>
            <a:ext cx="909571" cy="1339090"/>
          </a:xfrm>
          <a:prstGeom prst="rect">
            <a:avLst/>
          </a:prstGeom>
        </p:spPr>
      </p:pic>
      <p:pic>
        <p:nvPicPr>
          <p:cNvPr id="11" name="Imagem 10" descr="openvas-log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87824" y="4437112"/>
            <a:ext cx="2857500" cy="790575"/>
          </a:xfrm>
          <a:prstGeom prst="rect">
            <a:avLst/>
          </a:prstGeom>
        </p:spPr>
      </p:pic>
      <p:grpSp>
        <p:nvGrpSpPr>
          <p:cNvPr id="15" name="Grupo 14"/>
          <p:cNvGrpSpPr/>
          <p:nvPr/>
        </p:nvGrpSpPr>
        <p:grpSpPr>
          <a:xfrm>
            <a:off x="2915816" y="1916832"/>
            <a:ext cx="1512168" cy="1247184"/>
            <a:chOff x="5756870" y="1772816"/>
            <a:chExt cx="1695450" cy="1398349"/>
          </a:xfrm>
        </p:grpSpPr>
        <p:pic>
          <p:nvPicPr>
            <p:cNvPr id="13" name="Imagem 12" descr="CA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56870" y="1772816"/>
              <a:ext cx="1695450" cy="1266825"/>
            </a:xfrm>
            <a:prstGeom prst="rect">
              <a:avLst/>
            </a:prstGeom>
          </p:spPr>
        </p:pic>
        <p:sp>
          <p:nvSpPr>
            <p:cNvPr id="14" name="CaixaDeTexto 13"/>
            <p:cNvSpPr txBox="1"/>
            <p:nvPr/>
          </p:nvSpPr>
          <p:spPr>
            <a:xfrm>
              <a:off x="6156176" y="2924944"/>
              <a:ext cx="11521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sz="1000" dirty="0" smtClean="0">
                  <a:solidFill>
                    <a:schemeClr val="accent3"/>
                  </a:solidFill>
                </a:rPr>
                <a:t>DSM 11.2</a:t>
              </a: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323528" y="5373216"/>
            <a:ext cx="2244249" cy="792088"/>
            <a:chOff x="2987824" y="5347676"/>
            <a:chExt cx="2664296" cy="1105660"/>
          </a:xfrm>
        </p:grpSpPr>
        <p:pic>
          <p:nvPicPr>
            <p:cNvPr id="12" name="Imagem 11" descr="symantec-logo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87824" y="5347676"/>
              <a:ext cx="2664296" cy="961644"/>
            </a:xfrm>
            <a:prstGeom prst="rect">
              <a:avLst/>
            </a:prstGeom>
          </p:spPr>
        </p:pic>
        <p:sp>
          <p:nvSpPr>
            <p:cNvPr id="16" name="Retângulo 15"/>
            <p:cNvSpPr/>
            <p:nvPr/>
          </p:nvSpPr>
          <p:spPr>
            <a:xfrm>
              <a:off x="3233631" y="6222504"/>
              <a:ext cx="198644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900" b="1" dirty="0" smtClean="0"/>
                <a:t>Symantec </a:t>
              </a:r>
              <a:r>
                <a:rPr lang="pt-BR" sz="900" b="1" dirty="0" err="1" smtClean="0"/>
                <a:t>Brightmail</a:t>
              </a:r>
              <a:r>
                <a:rPr lang="pt-BR" sz="900" b="1" dirty="0" smtClean="0"/>
                <a:t>™ Gateway </a:t>
              </a:r>
              <a:endParaRPr lang="pt-BR" sz="900" b="1" dirty="0"/>
            </a:p>
          </p:txBody>
        </p:sp>
      </p:grpSp>
      <p:grpSp>
        <p:nvGrpSpPr>
          <p:cNvPr id="20" name="Grupo 19"/>
          <p:cNvGrpSpPr/>
          <p:nvPr/>
        </p:nvGrpSpPr>
        <p:grpSpPr>
          <a:xfrm>
            <a:off x="467544" y="3862016"/>
            <a:ext cx="2711269" cy="1007144"/>
            <a:chOff x="3841578" y="5085184"/>
            <a:chExt cx="1864613" cy="647450"/>
          </a:xfrm>
        </p:grpSpPr>
        <p:sp>
          <p:nvSpPr>
            <p:cNvPr id="18" name="Retângulo 17"/>
            <p:cNvSpPr/>
            <p:nvPr/>
          </p:nvSpPr>
          <p:spPr>
            <a:xfrm>
              <a:off x="3841578" y="5501802"/>
              <a:ext cx="186461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900" b="1" dirty="0" smtClean="0"/>
                <a:t>Symantec </a:t>
              </a:r>
              <a:r>
                <a:rPr lang="pt-BR" sz="900" b="1" dirty="0" err="1" smtClean="0"/>
                <a:t>Endpoint</a:t>
              </a:r>
              <a:r>
                <a:rPr lang="pt-BR" sz="900" b="1" dirty="0" smtClean="0"/>
                <a:t> </a:t>
              </a:r>
              <a:r>
                <a:rPr lang="pt-BR" sz="900" b="1" dirty="0" err="1" smtClean="0"/>
                <a:t>Protection</a:t>
              </a:r>
              <a:endParaRPr lang="pt-BR" sz="9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856631" y="5085184"/>
              <a:ext cx="112395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1" name="Imagem 20" descr="isa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660232" y="1844824"/>
            <a:ext cx="1584176" cy="1584176"/>
          </a:xfrm>
          <a:prstGeom prst="rect">
            <a:avLst/>
          </a:prstGeom>
        </p:spPr>
      </p:pic>
      <p:pic>
        <p:nvPicPr>
          <p:cNvPr id="22" name="Imagem 21" descr="aruba-logo-20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601916" y="5199087"/>
            <a:ext cx="1714500" cy="1038225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grpSp>
        <p:nvGrpSpPr>
          <p:cNvPr id="24" name="Grupo 23"/>
          <p:cNvGrpSpPr/>
          <p:nvPr/>
        </p:nvGrpSpPr>
        <p:grpSpPr>
          <a:xfrm>
            <a:off x="6228184" y="3861048"/>
            <a:ext cx="2594412" cy="886130"/>
            <a:chOff x="6372200" y="3068960"/>
            <a:chExt cx="2808313" cy="959188"/>
          </a:xfrm>
        </p:grpSpPr>
        <p:pic>
          <p:nvPicPr>
            <p:cNvPr id="19" name="Imagem 18" descr="Best Pratical.pn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372200" y="3068960"/>
              <a:ext cx="2808312" cy="521303"/>
            </a:xfrm>
            <a:prstGeom prst="rect">
              <a:avLst/>
            </a:prstGeom>
          </p:spPr>
        </p:pic>
        <p:sp>
          <p:nvSpPr>
            <p:cNvPr id="23" name="Retângulo 22"/>
            <p:cNvSpPr/>
            <p:nvPr/>
          </p:nvSpPr>
          <p:spPr>
            <a:xfrm>
              <a:off x="6372200" y="3645024"/>
              <a:ext cx="2808313" cy="3831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sz="1700" b="1" dirty="0" smtClean="0">
                  <a:solidFill>
                    <a:schemeClr val="accent3"/>
                  </a:solidFill>
                </a:rPr>
                <a:t>RT: </a:t>
              </a:r>
              <a:r>
                <a:rPr lang="pt-BR" sz="1700" b="1" dirty="0" err="1" smtClean="0">
                  <a:solidFill>
                    <a:schemeClr val="accent3"/>
                  </a:solidFill>
                </a:rPr>
                <a:t>Request</a:t>
              </a:r>
              <a:r>
                <a:rPr lang="pt-BR" sz="1700" b="1" dirty="0" smtClean="0">
                  <a:solidFill>
                    <a:schemeClr val="accent3"/>
                  </a:solidFill>
                </a:rPr>
                <a:t> </a:t>
              </a:r>
              <a:r>
                <a:rPr lang="pt-BR" sz="1700" b="1" dirty="0" err="1" smtClean="0">
                  <a:solidFill>
                    <a:schemeClr val="accent3"/>
                  </a:solidFill>
                </a:rPr>
                <a:t>Tracker</a:t>
              </a:r>
              <a:endParaRPr lang="pt-BR" sz="1700" b="1" dirty="0">
                <a:solidFill>
                  <a:schemeClr val="accent3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>
          <a:xfrm>
            <a:off x="3131840" y="908720"/>
            <a:ext cx="5554960" cy="576064"/>
          </a:xfrm>
        </p:spPr>
        <p:txBody>
          <a:bodyPr/>
          <a:lstStyle/>
          <a:p>
            <a:pPr eaLnBrk="1" hangingPunct="1"/>
            <a:r>
              <a:rPr lang="pt-BR" sz="3000" b="1" dirty="0" smtClean="0">
                <a:latin typeface="Cambria" pitchFamily="18" charset="0"/>
              </a:rPr>
              <a:t>O JOOMLA! como integrador</a:t>
            </a:r>
          </a:p>
        </p:txBody>
      </p:sp>
      <p:sp>
        <p:nvSpPr>
          <p:cNvPr id="8195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88840"/>
            <a:ext cx="8363272" cy="4752528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pt-BR" b="1" dirty="0" smtClean="0">
                <a:latin typeface="Cambria" pitchFamily="18" charset="0"/>
              </a:rPr>
              <a:t>O que é o JOOMLA! ?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</a:pPr>
            <a:endParaRPr lang="pt-BR" sz="500" dirty="0" smtClean="0"/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É um CMS (</a:t>
            </a:r>
            <a:r>
              <a:rPr lang="pt-BR" sz="2000" dirty="0" err="1" smtClean="0">
                <a:latin typeface="Calibri" pitchFamily="34" charset="0"/>
                <a:cs typeface="Calibri" pitchFamily="34" charset="0"/>
              </a:rPr>
              <a:t>Content</a:t>
            </a:r>
            <a:r>
              <a:rPr lang="pt-BR" sz="2000" dirty="0" smtClean="0">
                <a:latin typeface="Calibri" pitchFamily="34" charset="0"/>
                <a:cs typeface="Calibri" pitchFamily="34" charset="0"/>
              </a:rPr>
              <a:t> Management System) ou Sistema de Gestão de Conteúdo;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É um  software que simplifica a edição de conteúdos e a manutenção de um site diretamente no servidor;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Utiliza um banco de dados como suporte para armazenamento do seu conteúdo. </a:t>
            </a:r>
          </a:p>
        </p:txBody>
      </p:sp>
      <p:pic>
        <p:nvPicPr>
          <p:cNvPr id="4" name="Imagem 3" descr="joomla-kerodicas-c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628800"/>
            <a:ext cx="1606493" cy="1098842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0" y="5949280"/>
            <a:ext cx="9144000" cy="720080"/>
          </a:xfrm>
          <a:prstGeom prst="rect">
            <a:avLst/>
          </a:prstGeom>
          <a:blipFill dpi="0" rotWithShape="1">
            <a:blip r:embed="rId3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 descr="Govern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6021288"/>
            <a:ext cx="1728192" cy="6144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648072"/>
          </a:xfrm>
        </p:spPr>
        <p:txBody>
          <a:bodyPr/>
          <a:lstStyle/>
          <a:p>
            <a:pPr eaLnBrk="1" hangingPunct="1"/>
            <a:r>
              <a:rPr lang="pt-BR" sz="3400" b="1" dirty="0" smtClean="0">
                <a:latin typeface="Cambria" pitchFamily="18" charset="0"/>
              </a:rPr>
              <a:t>Explorando o Portal</a:t>
            </a:r>
          </a:p>
        </p:txBody>
      </p:sp>
      <p:sp>
        <p:nvSpPr>
          <p:cNvPr id="10243" name="Espaço Reservado para Conteúdo 2"/>
          <p:cNvSpPr>
            <a:spLocks noGrp="1"/>
          </p:cNvSpPr>
          <p:nvPr>
            <p:ph idx="1"/>
          </p:nvPr>
        </p:nvSpPr>
        <p:spPr>
          <a:xfrm>
            <a:off x="460375" y="1716212"/>
            <a:ext cx="8288089" cy="4665116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ts val="400"/>
              </a:spcBef>
              <a:buFont typeface="Wingdings" pitchFamily="2" charset="2"/>
              <a:buChar char="§"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Apresentar painéis integrados através do JOOMLA!, reunindo informações de várias ferramentas, sejam estas de uso livre ou proprietário, proporcionando assim uma visão consolidada da </a:t>
            </a:r>
            <a:r>
              <a:rPr lang="pt-BR" dirty="0" err="1" smtClean="0">
                <a:latin typeface="Calibri" pitchFamily="34" charset="0"/>
                <a:cs typeface="Calibri" pitchFamily="34" charset="0"/>
              </a:rPr>
              <a:t>infraestrutura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> de TI.</a:t>
            </a:r>
          </a:p>
        </p:txBody>
      </p:sp>
      <p:sp>
        <p:nvSpPr>
          <p:cNvPr id="4" name="Retângulo 3"/>
          <p:cNvSpPr/>
          <p:nvPr/>
        </p:nvSpPr>
        <p:spPr>
          <a:xfrm>
            <a:off x="0" y="5949280"/>
            <a:ext cx="9144000" cy="720080"/>
          </a:xfrm>
          <a:prstGeom prst="rect">
            <a:avLst/>
          </a:prstGeom>
          <a:blipFill dpi="0" rotWithShape="1">
            <a:blip r:embed="rId2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 descr="Govern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6021288"/>
            <a:ext cx="1728192" cy="6144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508918"/>
          </a:xfrm>
        </p:spPr>
        <p:txBody>
          <a:bodyPr/>
          <a:lstStyle/>
          <a:p>
            <a:pPr eaLnBrk="1" hangingPunct="1"/>
            <a:r>
              <a:rPr lang="pt-BR" sz="3400" b="1" dirty="0" smtClean="0">
                <a:latin typeface="Cambria" pitchFamily="18" charset="0"/>
              </a:rPr>
              <a:t>Explorando o Portal</a:t>
            </a:r>
          </a:p>
        </p:txBody>
      </p:sp>
      <p:pic>
        <p:nvPicPr>
          <p:cNvPr id="11" name="Espaço Reservado para Conteúdo 10" descr="tela azul bill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299375"/>
            <a:ext cx="4680520" cy="3217857"/>
          </a:xfrm>
        </p:spPr>
      </p:pic>
      <p:sp>
        <p:nvSpPr>
          <p:cNvPr id="12" name="CaixaDeTexto 11"/>
          <p:cNvSpPr txBox="1"/>
          <p:nvPr/>
        </p:nvSpPr>
        <p:spPr>
          <a:xfrm>
            <a:off x="5076056" y="2339588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latin typeface="Calibri" pitchFamily="34" charset="0"/>
                <a:cs typeface="Calibri" pitchFamily="34" charset="0"/>
              </a:rPr>
              <a:t>Vamos navegar no portal através da VPN SEFAZ</a:t>
            </a:r>
          </a:p>
          <a:p>
            <a:endParaRPr lang="pt-BR" dirty="0" smtClean="0"/>
          </a:p>
          <a:p>
            <a:r>
              <a:rPr lang="pt-BR" dirty="0" smtClean="0">
                <a:solidFill>
                  <a:schemeClr val="accent3"/>
                </a:solidFill>
                <a:hlinkClick r:id="rId3"/>
              </a:rPr>
              <a:t>http://s3a672/joomla/</a:t>
            </a:r>
            <a:endParaRPr lang="pt-BR" dirty="0" smtClean="0">
              <a:solidFill>
                <a:schemeClr val="accent3"/>
              </a:solidFill>
            </a:endParaRPr>
          </a:p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0" y="5949280"/>
            <a:ext cx="9144000" cy="720080"/>
          </a:xfrm>
          <a:prstGeom prst="rect">
            <a:avLst/>
          </a:prstGeom>
          <a:blipFill dpi="0" rotWithShape="1">
            <a:blip r:embed="rId4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 descr="Govern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6021288"/>
            <a:ext cx="1728192" cy="6144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504056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Explorando o Portal</a:t>
            </a:r>
            <a:endParaRPr lang="pt-BR" sz="3400" b="1" dirty="0"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484784"/>
            <a:ext cx="9108504" cy="5267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504056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Explorando o Portal</a:t>
            </a:r>
            <a:endParaRPr lang="pt-BR" sz="3400" b="1" dirty="0">
              <a:latin typeface="Cambr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1484784"/>
            <a:ext cx="910850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>
          <a:xfrm>
            <a:off x="3131840" y="836712"/>
            <a:ext cx="3528392" cy="648072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Apresentação</a:t>
            </a:r>
            <a:endParaRPr lang="pt-BR" sz="3400" b="1" dirty="0">
              <a:latin typeface="Cambria" pitchFamily="18" charset="0"/>
            </a:endParaRPr>
          </a:p>
        </p:txBody>
      </p:sp>
      <p:sp>
        <p:nvSpPr>
          <p:cNvPr id="11" name="Espaço Reservado para Conteúdo 10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80520"/>
          </a:xfrm>
        </p:spPr>
        <p:txBody>
          <a:bodyPr/>
          <a:lstStyle/>
          <a:p>
            <a:pPr>
              <a:buNone/>
              <a:defRPr/>
            </a:pPr>
            <a:r>
              <a:rPr lang="pt-BR" sz="2400" b="1" dirty="0" smtClean="0">
                <a:latin typeface="Calibri" pitchFamily="34" charset="0"/>
                <a:cs typeface="Calibri" pitchFamily="34" charset="0"/>
              </a:rPr>
              <a:t>Moacir </a:t>
            </a:r>
            <a:r>
              <a:rPr lang="pt-BR" sz="2400" b="1" dirty="0" err="1" smtClean="0">
                <a:latin typeface="Calibri" pitchFamily="34" charset="0"/>
                <a:cs typeface="Calibri" pitchFamily="34" charset="0"/>
              </a:rPr>
              <a:t>Canella</a:t>
            </a:r>
            <a:r>
              <a:rPr lang="pt-BR" sz="24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BR" sz="2400" b="1" dirty="0" err="1" smtClean="0">
                <a:latin typeface="Calibri" pitchFamily="34" charset="0"/>
                <a:cs typeface="Calibri" pitchFamily="34" charset="0"/>
              </a:rPr>
              <a:t>Bortoloso</a:t>
            </a:r>
            <a:endParaRPr lang="pt-BR" sz="2400" b="1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Formação acadêmica: </a:t>
            </a:r>
          </a:p>
          <a:p>
            <a:pPr lvl="1">
              <a:buNone/>
              <a:defRPr/>
            </a:pPr>
            <a:r>
              <a:rPr lang="pt-BR" sz="2000" b="1" dirty="0" smtClean="0">
                <a:latin typeface="Calibri" pitchFamily="34" charset="0"/>
                <a:cs typeface="Calibri" pitchFamily="34" charset="0"/>
              </a:rPr>
              <a:t>Graduação </a:t>
            </a:r>
            <a:r>
              <a:rPr lang="pt-BR" sz="2000" dirty="0" smtClean="0">
                <a:latin typeface="Calibri" pitchFamily="34" charset="0"/>
                <a:cs typeface="Calibri" pitchFamily="34" charset="0"/>
              </a:rPr>
              <a:t>– Bacharelado em Ciência da Computação</a:t>
            </a:r>
          </a:p>
          <a:p>
            <a:pPr lvl="2">
              <a:buNone/>
              <a:defRPr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UCP - Universidade Católica de Petrópolis – 1994;</a:t>
            </a:r>
          </a:p>
          <a:p>
            <a:pPr lvl="1">
              <a:buNone/>
              <a:defRPr/>
            </a:pPr>
            <a:r>
              <a:rPr lang="pt-BR" sz="2000" b="1" dirty="0" err="1" smtClean="0">
                <a:latin typeface="Calibri" pitchFamily="34" charset="0"/>
                <a:cs typeface="Calibri" pitchFamily="34" charset="0"/>
              </a:rPr>
              <a:t>Pós-graduação</a:t>
            </a:r>
            <a:r>
              <a:rPr lang="pt-BR" sz="2000" dirty="0" smtClean="0">
                <a:latin typeface="Calibri" pitchFamily="34" charset="0"/>
                <a:cs typeface="Calibri" pitchFamily="34" charset="0"/>
              </a:rPr>
              <a:t> – Telecomunicações e Redes</a:t>
            </a:r>
          </a:p>
          <a:p>
            <a:pPr lvl="1">
              <a:buNone/>
              <a:defRPr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	UFES – Universidade Federal do Espírito Santo – 2001;</a:t>
            </a:r>
          </a:p>
          <a:p>
            <a:pPr lvl="1">
              <a:buNone/>
              <a:defRPr/>
            </a:pPr>
            <a:r>
              <a:rPr lang="pt-BR" sz="2000" b="1" dirty="0" smtClean="0">
                <a:latin typeface="Calibri" pitchFamily="34" charset="0"/>
                <a:cs typeface="Calibri" pitchFamily="34" charset="0"/>
              </a:rPr>
              <a:t>Mestrado</a:t>
            </a:r>
            <a:r>
              <a:rPr lang="pt-BR" sz="2000" dirty="0" smtClean="0">
                <a:latin typeface="Calibri" pitchFamily="34" charset="0"/>
                <a:cs typeface="Calibri" pitchFamily="34" charset="0"/>
              </a:rPr>
              <a:t> – Informática</a:t>
            </a:r>
          </a:p>
          <a:p>
            <a:pPr lvl="1">
              <a:buNone/>
              <a:defRPr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	UFES – Universidade Federal do Espírito Santo – 2006;</a:t>
            </a:r>
          </a:p>
          <a:p>
            <a:pPr>
              <a:lnSpc>
                <a:spcPct val="150000"/>
              </a:lnSpc>
              <a:buNone/>
              <a:defRPr/>
            </a:pPr>
            <a:r>
              <a:rPr lang="pt-BR" sz="2300" dirty="0" smtClean="0">
                <a:latin typeface="Calibri" pitchFamily="34" charset="0"/>
                <a:cs typeface="Calibri" pitchFamily="34" charset="0"/>
              </a:rPr>
              <a:t>Experiência profissional em Tecnologia da Informação -&gt; 1993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pt-BR" sz="2000" b="1" dirty="0" smtClean="0">
                <a:latin typeface="Calibri" pitchFamily="34" charset="0"/>
                <a:cs typeface="Calibri" pitchFamily="34" charset="0"/>
              </a:rPr>
              <a:t>Servidor público do PRODEST &amp; SEFAZ a partir de 1999</a:t>
            </a:r>
          </a:p>
          <a:p>
            <a:pPr lvl="1">
              <a:spcBef>
                <a:spcPts val="0"/>
              </a:spcBef>
              <a:buNone/>
              <a:defRPr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Responsável pela área de </a:t>
            </a:r>
            <a:r>
              <a:rPr lang="pt-BR" sz="2000" dirty="0" err="1" smtClean="0">
                <a:latin typeface="Calibri" pitchFamily="34" charset="0"/>
                <a:cs typeface="Calibri" pitchFamily="34" charset="0"/>
              </a:rPr>
              <a:t>infraestrutura</a:t>
            </a:r>
            <a:r>
              <a:rPr lang="pt-BR" sz="2000" dirty="0" smtClean="0">
                <a:latin typeface="Calibri" pitchFamily="34" charset="0"/>
                <a:cs typeface="Calibri" pitchFamily="34" charset="0"/>
              </a:rPr>
              <a:t>, redes e produção desde 2001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9CDFE-A1C2-4248-AA77-91A41C6E60BC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0" y="5949280"/>
            <a:ext cx="9144000" cy="720080"/>
          </a:xfrm>
          <a:prstGeom prst="rect">
            <a:avLst/>
          </a:prstGeom>
          <a:blipFill dpi="0" rotWithShape="1">
            <a:blip r:embed="rId2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 descr="Govern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6021288"/>
            <a:ext cx="1728192" cy="6144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504056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Explorando o Portal</a:t>
            </a:r>
            <a:endParaRPr lang="pt-BR" sz="3400" b="1" dirty="0">
              <a:latin typeface="Cambr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884" y="2780928"/>
            <a:ext cx="414609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780928"/>
            <a:ext cx="4248472" cy="169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725143"/>
            <a:ext cx="4131235" cy="168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9" y="4653136"/>
            <a:ext cx="4248472" cy="174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m 8" descr="SUREP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1734914"/>
            <a:ext cx="2520280" cy="829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504056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Explorando o Portal</a:t>
            </a:r>
            <a:endParaRPr lang="pt-BR" sz="3400" b="1" dirty="0">
              <a:latin typeface="Cambria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888432" cy="1551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upo 6"/>
          <p:cNvGrpSpPr/>
          <p:nvPr/>
        </p:nvGrpSpPr>
        <p:grpSpPr>
          <a:xfrm>
            <a:off x="2915816" y="2708920"/>
            <a:ext cx="5976664" cy="3986901"/>
            <a:chOff x="2915816" y="2708920"/>
            <a:chExt cx="5976664" cy="3986901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15816" y="3140968"/>
              <a:ext cx="5976664" cy="3554853"/>
            </a:xfrm>
            <a:prstGeom prst="rect">
              <a:avLst/>
            </a:pr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  <a:effectLst>
              <a:outerShdw blurRad="50800" dist="50800" dir="5400000" algn="ctr" rotWithShape="0">
                <a:schemeClr val="tx1">
                  <a:lumMod val="50000"/>
                  <a:lumOff val="50000"/>
                </a:schemeClr>
              </a:outerShdw>
            </a:effectLst>
          </p:spPr>
        </p:pic>
        <p:sp>
          <p:nvSpPr>
            <p:cNvPr id="5" name="CaixaDeTexto 4"/>
            <p:cNvSpPr txBox="1"/>
            <p:nvPr/>
          </p:nvSpPr>
          <p:spPr>
            <a:xfrm>
              <a:off x="4499992" y="2708920"/>
              <a:ext cx="2736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err="1" smtClean="0"/>
                <a:t>Infraestrutura</a:t>
              </a:r>
              <a:r>
                <a:rPr lang="pt-BR" dirty="0" smtClean="0"/>
                <a:t> de e-mail</a:t>
              </a:r>
              <a:endParaRPr lang="pt-B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7926223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host-S3A6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504056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Explorando o Portal</a:t>
            </a:r>
            <a:endParaRPr lang="pt-BR" sz="34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504056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Explorando o Portal</a:t>
            </a:r>
            <a:endParaRPr lang="pt-BR" sz="3400" b="1" dirty="0"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8107" y="1484784"/>
            <a:ext cx="7172325" cy="518160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339" y="2636912"/>
            <a:ext cx="4000613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Forma 7"/>
          <p:cNvCxnSpPr>
            <a:endCxn id="1027" idx="2"/>
          </p:cNvCxnSpPr>
          <p:nvPr/>
        </p:nvCxnSpPr>
        <p:spPr>
          <a:xfrm rot="10800000">
            <a:off x="2139646" y="4725144"/>
            <a:ext cx="1928298" cy="43204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1864" y="2564904"/>
            <a:ext cx="387043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Forma 10"/>
          <p:cNvCxnSpPr>
            <a:endCxn id="1028" idx="1"/>
          </p:cNvCxnSpPr>
          <p:nvPr/>
        </p:nvCxnSpPr>
        <p:spPr>
          <a:xfrm rot="5400000" flipH="1" flipV="1">
            <a:off x="4121832" y="3879168"/>
            <a:ext cx="1584176" cy="111588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941168"/>
            <a:ext cx="4120020" cy="2143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ector angulado 14"/>
          <p:cNvCxnSpPr>
            <a:endCxn id="1029" idx="1"/>
          </p:cNvCxnSpPr>
          <p:nvPr/>
        </p:nvCxnSpPr>
        <p:spPr>
          <a:xfrm>
            <a:off x="4139952" y="5733256"/>
            <a:ext cx="1800200" cy="27956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941168"/>
            <a:ext cx="4268483" cy="222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Conector angulado 17"/>
          <p:cNvCxnSpPr/>
          <p:nvPr/>
        </p:nvCxnSpPr>
        <p:spPr>
          <a:xfrm rot="10800000" flipV="1">
            <a:off x="4932040" y="5373216"/>
            <a:ext cx="792088" cy="7200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ipse 18"/>
          <p:cNvSpPr/>
          <p:nvPr/>
        </p:nvSpPr>
        <p:spPr>
          <a:xfrm>
            <a:off x="1043608" y="2780928"/>
            <a:ext cx="864096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Elipse 19"/>
          <p:cNvSpPr/>
          <p:nvPr/>
        </p:nvSpPr>
        <p:spPr>
          <a:xfrm>
            <a:off x="1475656" y="5085184"/>
            <a:ext cx="864096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504056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Explorando o Portal</a:t>
            </a:r>
            <a:endParaRPr lang="pt-BR" sz="3400" b="1" dirty="0">
              <a:latin typeface="Cambr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1554" y="1474043"/>
            <a:ext cx="6076950" cy="5267325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61796"/>
            <a:ext cx="3888432" cy="1551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/>
          <p:nvPr/>
        </p:nvSpPr>
        <p:spPr>
          <a:xfrm>
            <a:off x="539552" y="3933056"/>
            <a:ext cx="2952328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Navegar entre as aplicações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728192"/>
            <a:ext cx="4852404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06" y="1628800"/>
            <a:ext cx="380202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504056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Explorando o Portal</a:t>
            </a:r>
            <a:endParaRPr lang="pt-BR" sz="3400" b="1" dirty="0">
              <a:latin typeface="Cambria" pitchFamily="18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95536" y="3933056"/>
            <a:ext cx="2952328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Facilitar a integração entre as ferramentas ao clicar nos painéis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648072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Explorando o Portal</a:t>
            </a:r>
            <a:endParaRPr lang="pt-BR" sz="3400" b="1" dirty="0">
              <a:latin typeface="Cambria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140968"/>
            <a:ext cx="3706341" cy="149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6872"/>
            <a:ext cx="3600400" cy="424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2">
                <a:lumMod val="50000"/>
                <a:lumOff val="50000"/>
              </a:schemeClr>
            </a:outerShdw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653136"/>
            <a:ext cx="4339734" cy="1913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m 8" descr="service_des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1628800"/>
            <a:ext cx="2808312" cy="1049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8379219" cy="403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3131840" y="836712"/>
            <a:ext cx="5554960" cy="57606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Explorando o Portal</a:t>
            </a:r>
            <a:endParaRPr kumimoji="0" lang="pt-BR" sz="3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483768" y="4725144"/>
            <a:ext cx="3312368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Facilitar o acesso a ferramentas especificas</a:t>
            </a:r>
            <a:endParaRPr lang="pt-BR" dirty="0"/>
          </a:p>
        </p:txBody>
      </p:sp>
      <p:cxnSp>
        <p:nvCxnSpPr>
          <p:cNvPr id="7" name="Conector de seta reta 6"/>
          <p:cNvCxnSpPr>
            <a:stCxn id="5" idx="0"/>
          </p:cNvCxnSpPr>
          <p:nvPr/>
        </p:nvCxnSpPr>
        <p:spPr>
          <a:xfrm rot="16200000" flipV="1">
            <a:off x="2879812" y="3465004"/>
            <a:ext cx="108012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576064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Explorando o Portal</a:t>
            </a:r>
            <a:endParaRPr lang="pt-BR" sz="3400" b="1" dirty="0">
              <a:latin typeface="Cambria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588" y="1484784"/>
            <a:ext cx="6670668" cy="527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395536" y="155679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Agência de Vitória – Praia do Canto</a:t>
            </a:r>
          </a:p>
          <a:p>
            <a:pPr algn="ctr"/>
            <a:r>
              <a:rPr lang="pt-BR" dirty="0" smtClean="0"/>
              <a:t>2º. Piso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>
          <a:xfrm>
            <a:off x="3131840" y="908720"/>
            <a:ext cx="5554960" cy="504056"/>
          </a:xfrm>
        </p:spPr>
        <p:txBody>
          <a:bodyPr/>
          <a:lstStyle/>
          <a:p>
            <a:pPr eaLnBrk="1" hangingPunct="1"/>
            <a:r>
              <a:rPr lang="pt-BR" sz="3000" b="1" dirty="0" smtClean="0">
                <a:latin typeface="Cambria" pitchFamily="18" charset="0"/>
              </a:rPr>
              <a:t>Dificuldades na Integração</a:t>
            </a:r>
          </a:p>
        </p:txBody>
      </p:sp>
      <p:sp>
        <p:nvSpPr>
          <p:cNvPr id="11267" name="Espaço Reservado para Conteúdo 2"/>
          <p:cNvSpPr>
            <a:spLocks noGrp="1"/>
          </p:cNvSpPr>
          <p:nvPr>
            <p:ph idx="1"/>
          </p:nvPr>
        </p:nvSpPr>
        <p:spPr>
          <a:xfrm>
            <a:off x="590872" y="1927373"/>
            <a:ext cx="8229600" cy="4525963"/>
          </a:xfrm>
        </p:spPr>
        <p:txBody>
          <a:bodyPr/>
          <a:lstStyle/>
          <a:p>
            <a:pPr eaLnBrk="1" hangingPunct="1">
              <a:spcAft>
                <a:spcPts val="2400"/>
              </a:spcAft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Desenvolver robôs (</a:t>
            </a:r>
            <a:r>
              <a:rPr lang="pt-BR" sz="2800" i="1" dirty="0" smtClean="0">
                <a:latin typeface="Calibri" pitchFamily="34" charset="0"/>
                <a:cs typeface="Calibri" pitchFamily="34" charset="0"/>
              </a:rPr>
              <a:t>scripts</a:t>
            </a:r>
            <a:r>
              <a:rPr lang="pt-BR" sz="2800" dirty="0" smtClean="0">
                <a:latin typeface="Calibri" pitchFamily="34" charset="0"/>
                <a:cs typeface="Calibri" pitchFamily="34" charset="0"/>
              </a:rPr>
              <a:t>), o objetivo de proporcionar uma visão integrada das soluções de gestão de rede e </a:t>
            </a:r>
            <a:r>
              <a:rPr lang="pt-BR" sz="2800" dirty="0" err="1" smtClean="0">
                <a:latin typeface="Calibri" pitchFamily="34" charset="0"/>
                <a:cs typeface="Calibri" pitchFamily="34" charset="0"/>
              </a:rPr>
              <a:t>infraestrutura</a:t>
            </a:r>
            <a:r>
              <a:rPr lang="pt-BR" sz="2800" dirty="0" smtClean="0">
                <a:latin typeface="Calibri" pitchFamily="34" charset="0"/>
                <a:cs typeface="Calibri" pitchFamily="34" charset="0"/>
              </a:rPr>
              <a:t>, através do portal;</a:t>
            </a:r>
          </a:p>
          <a:p>
            <a:pPr eaLnBrk="1" hangingPunct="1">
              <a:spcAft>
                <a:spcPts val="2400"/>
              </a:spcAft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Autenticação integrada entre as diversas ferramentas que o portal agrega;</a:t>
            </a:r>
          </a:p>
          <a:p>
            <a:pPr eaLnBrk="1" hangingPunct="1">
              <a:spcAft>
                <a:spcPts val="2400"/>
              </a:spcAft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Mudança cultural da equipe envolvida.</a:t>
            </a:r>
          </a:p>
        </p:txBody>
      </p:sp>
      <p:sp>
        <p:nvSpPr>
          <p:cNvPr id="4" name="Retângulo 3"/>
          <p:cNvSpPr/>
          <p:nvPr/>
        </p:nvSpPr>
        <p:spPr>
          <a:xfrm>
            <a:off x="0" y="5949280"/>
            <a:ext cx="9144000" cy="720080"/>
          </a:xfrm>
          <a:prstGeom prst="rect">
            <a:avLst/>
          </a:prstGeom>
          <a:blipFill dpi="0" rotWithShape="1">
            <a:blip r:embed="rId2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 descr="Govern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6021288"/>
            <a:ext cx="1728192" cy="6144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29208" y="1667941"/>
            <a:ext cx="8291264" cy="4641379"/>
          </a:xfrm>
        </p:spPr>
        <p:txBody>
          <a:bodyPr/>
          <a:lstStyle/>
          <a:p>
            <a:pPr>
              <a:buNone/>
            </a:pPr>
            <a:r>
              <a:rPr lang="pt-BR" i="1" dirty="0" smtClean="0">
                <a:latin typeface="Calibri" pitchFamily="34" charset="0"/>
                <a:cs typeface="Calibri" pitchFamily="34" charset="0"/>
              </a:rPr>
              <a:t>“Se você tiver uma maçã e eu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pt-BR" dirty="0" smtClean="0">
                <a:latin typeface="Calibri" pitchFamily="34" charset="0"/>
                <a:cs typeface="Calibri" pitchFamily="34" charset="0"/>
              </a:rPr>
            </a:br>
            <a:r>
              <a:rPr lang="pt-BR" i="1" dirty="0" smtClean="0">
                <a:latin typeface="Calibri" pitchFamily="34" charset="0"/>
                <a:cs typeface="Calibri" pitchFamily="34" charset="0"/>
              </a:rPr>
              <a:t>tiver uma maçã, e trocarmos as maçãs, então cada um continuará com uma maçã.</a:t>
            </a:r>
            <a:endParaRPr lang="pt-BR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pt-BR" i="1" dirty="0" smtClean="0">
                <a:latin typeface="Calibri" pitchFamily="34" charset="0"/>
                <a:cs typeface="Calibri" pitchFamily="34" charset="0"/>
              </a:rPr>
              <a:t>Mas se você tiver uma idéia e eu tiver uma idéia, e trocarmos estas idéias,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pt-BR" dirty="0" smtClean="0">
                <a:latin typeface="Calibri" pitchFamily="34" charset="0"/>
                <a:cs typeface="Calibri" pitchFamily="34" charset="0"/>
              </a:rPr>
            </a:br>
            <a:r>
              <a:rPr lang="pt-BR" i="1" dirty="0" smtClean="0">
                <a:latin typeface="Calibri" pitchFamily="34" charset="0"/>
                <a:cs typeface="Calibri" pitchFamily="34" charset="0"/>
              </a:rPr>
              <a:t>então cada um de nós terá duas idéias.”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r">
              <a:buNone/>
            </a:pPr>
            <a:endParaRPr lang="pt-BR" sz="2800" b="1" dirty="0" smtClean="0">
              <a:latin typeface="Calibri" pitchFamily="34" charset="0"/>
              <a:cs typeface="Calibri" pitchFamily="34" charset="0"/>
            </a:endParaRPr>
          </a:p>
          <a:p>
            <a:pPr algn="r">
              <a:spcBef>
                <a:spcPts val="0"/>
              </a:spcBef>
              <a:buNone/>
            </a:pPr>
            <a:r>
              <a:rPr lang="pt-BR" sz="2800" b="1" dirty="0" smtClean="0">
                <a:latin typeface="Calibri" pitchFamily="34" charset="0"/>
                <a:cs typeface="Calibri" pitchFamily="34" charset="0"/>
              </a:rPr>
              <a:t>George Bernard Shaw (atribuição incerta) </a:t>
            </a:r>
            <a:r>
              <a:rPr lang="pt-BR" sz="2800" b="1" dirty="0" smtClean="0"/>
              <a:t>  </a:t>
            </a:r>
            <a:endParaRPr lang="pt-BR" sz="2800" b="1" dirty="0"/>
          </a:p>
        </p:txBody>
      </p:sp>
      <p:sp>
        <p:nvSpPr>
          <p:cNvPr id="5" name="Retângulo 4"/>
          <p:cNvSpPr/>
          <p:nvPr/>
        </p:nvSpPr>
        <p:spPr>
          <a:xfrm>
            <a:off x="0" y="5949280"/>
            <a:ext cx="9144000" cy="720080"/>
          </a:xfrm>
          <a:prstGeom prst="rect">
            <a:avLst/>
          </a:prstGeom>
          <a:blipFill dpi="0" rotWithShape="1">
            <a:blip r:embed="rId2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 descr="Govern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6021288"/>
            <a:ext cx="1728192" cy="614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554960" cy="936104"/>
          </a:xfrm>
        </p:spPr>
        <p:txBody>
          <a:bodyPr/>
          <a:lstStyle/>
          <a:p>
            <a:pPr eaLnBrk="1" hangingPunct="1"/>
            <a:r>
              <a:rPr lang="pt-BR" sz="3400" b="1" dirty="0" smtClean="0">
                <a:latin typeface="Cambria" pitchFamily="18" charset="0"/>
              </a:rPr>
              <a:t>O que buscamos?</a:t>
            </a:r>
          </a:p>
        </p:txBody>
      </p:sp>
      <p:sp>
        <p:nvSpPr>
          <p:cNvPr id="12291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Adotar o ITIL como modelo de referência para o gerenciamento de serviços de TI;</a:t>
            </a:r>
          </a:p>
          <a:p>
            <a:pPr eaLnBrk="1" hangingPunct="1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Pesquisar continuamente soluções que permitam prover, controlar, coordenar e monitorar os recursos de forma eficaz e eficiente;</a:t>
            </a:r>
          </a:p>
          <a:p>
            <a:pPr eaLnBrk="1" hangingPunct="1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Implantar o modelo de manutenção preditiva/evolutiva em detrimento do modelo preventivo/corretivo;</a:t>
            </a:r>
          </a:p>
          <a:p>
            <a:pPr eaLnBrk="1" hangingPunct="1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Responder em tempo hábil as demandas do negócio.</a:t>
            </a:r>
          </a:p>
        </p:txBody>
      </p:sp>
      <p:sp>
        <p:nvSpPr>
          <p:cNvPr id="4" name="Retângulo 3"/>
          <p:cNvSpPr/>
          <p:nvPr/>
        </p:nvSpPr>
        <p:spPr>
          <a:xfrm>
            <a:off x="0" y="5949280"/>
            <a:ext cx="9144000" cy="720080"/>
          </a:xfrm>
          <a:prstGeom prst="rect">
            <a:avLst/>
          </a:prstGeom>
          <a:blipFill dpi="0" rotWithShape="1">
            <a:blip r:embed="rId2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 descr="Govern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6021288"/>
            <a:ext cx="1728192" cy="6144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dirty="0" smtClean="0"/>
              <a:t>O que buscamos - BI</a:t>
            </a:r>
          </a:p>
        </p:txBody>
      </p:sp>
      <p:pic>
        <p:nvPicPr>
          <p:cNvPr id="52229" name="Picture 4" descr="figura [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0631" y="1686074"/>
            <a:ext cx="7842738" cy="47672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3" descr="Figura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9868" y="1552401"/>
            <a:ext cx="5584580" cy="526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3131840" y="908720"/>
            <a:ext cx="5554960" cy="576064"/>
          </a:xfrm>
        </p:spPr>
        <p:txBody>
          <a:bodyPr/>
          <a:lstStyle/>
          <a:p>
            <a:r>
              <a:rPr lang="pt-BR" dirty="0" smtClean="0"/>
              <a:t>O que buscamos</a:t>
            </a:r>
            <a:endParaRPr lang="pt-B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latin typeface="Cambria" pitchFamily="18" charset="0"/>
              </a:rPr>
              <a:t>Neste evento já estamos praticando</a:t>
            </a:r>
            <a:endParaRPr lang="pt-BR" b="1" dirty="0">
              <a:latin typeface="Cambria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864" y="2492896"/>
            <a:ext cx="8229600" cy="4104456"/>
          </a:xfrm>
        </p:spPr>
        <p:txBody>
          <a:bodyPr/>
          <a:lstStyle/>
          <a:p>
            <a:pPr>
              <a:buNone/>
            </a:pPr>
            <a:r>
              <a:rPr lang="pt-BR" sz="4000" i="1" dirty="0" smtClean="0">
                <a:latin typeface="Calibri" pitchFamily="34" charset="0"/>
                <a:cs typeface="Calibri" pitchFamily="34" charset="0"/>
              </a:rPr>
              <a:t>"O próximo grande salto evolutivo da humanidade será a descoberta de que cooperar é melhor que competir" </a:t>
            </a:r>
          </a:p>
          <a:p>
            <a:pPr algn="r">
              <a:lnSpc>
                <a:spcPct val="150000"/>
              </a:lnSpc>
              <a:buNone/>
            </a:pPr>
            <a:r>
              <a:rPr lang="pt-BR" sz="4000" b="1" dirty="0" smtClean="0">
                <a:latin typeface="Calibri" pitchFamily="34" charset="0"/>
                <a:cs typeface="Calibri" pitchFamily="34" charset="0"/>
              </a:rPr>
              <a:t>Prof. Pietro </a:t>
            </a:r>
            <a:r>
              <a:rPr lang="pt-BR" sz="4000" b="1" dirty="0" err="1" smtClean="0">
                <a:latin typeface="Calibri" pitchFamily="34" charset="0"/>
                <a:cs typeface="Calibri" pitchFamily="34" charset="0"/>
              </a:rPr>
              <a:t>Ubaldi</a:t>
            </a:r>
            <a:r>
              <a:rPr lang="pt-BR" sz="4000" b="1" dirty="0" smtClean="0">
                <a:latin typeface="Calibri" pitchFamily="34" charset="0"/>
                <a:cs typeface="Calibri" pitchFamily="34" charset="0"/>
              </a:rPr>
              <a:t> </a:t>
            </a:r>
            <a:endParaRPr lang="pt-BR" sz="4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5949280"/>
            <a:ext cx="9144000" cy="720080"/>
          </a:xfrm>
          <a:prstGeom prst="rect">
            <a:avLst/>
          </a:prstGeom>
          <a:blipFill dpi="0" rotWithShape="1">
            <a:blip r:embed="rId2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 descr="Govern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6021288"/>
            <a:ext cx="1728192" cy="614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title" idx="4294967295"/>
          </p:nvPr>
        </p:nvSpPr>
        <p:spPr>
          <a:xfrm>
            <a:off x="899592" y="1772816"/>
            <a:ext cx="7313612" cy="1440160"/>
          </a:xfrm>
          <a:prstGeom prst="rect">
            <a:avLst/>
          </a:prstGeom>
        </p:spPr>
        <p:txBody>
          <a:bodyPr/>
          <a:lstStyle/>
          <a:p>
            <a:r>
              <a:rPr lang="pt-BR" sz="5400" b="1" dirty="0" smtClean="0">
                <a:solidFill>
                  <a:schemeClr val="accent4">
                    <a:lumMod val="50000"/>
                  </a:schemeClr>
                </a:solidFill>
                <a:latin typeface="Cambria" pitchFamily="18" charset="0"/>
              </a:rPr>
              <a:t>Obrigado!</a:t>
            </a:r>
          </a:p>
        </p:txBody>
      </p:sp>
      <p:sp>
        <p:nvSpPr>
          <p:cNvPr id="3075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323528" y="2996952"/>
            <a:ext cx="8640960" cy="2736304"/>
          </a:xfrm>
        </p:spPr>
        <p:txBody>
          <a:bodyPr/>
          <a:lstStyle/>
          <a:p>
            <a:pPr algn="ctr">
              <a:buNone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Supervisão de </a:t>
            </a:r>
            <a:r>
              <a:rPr lang="pt-BR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Infraestrutura</a:t>
            </a: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Redes e Produção</a:t>
            </a:r>
          </a:p>
          <a:p>
            <a:pPr algn="ctr">
              <a:buNone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Moacir </a:t>
            </a:r>
            <a:r>
              <a:rPr lang="pt-BR" sz="2800" dirty="0" err="1" smtClean="0">
                <a:latin typeface="Calibri" pitchFamily="34" charset="0"/>
                <a:cs typeface="Calibri" pitchFamily="34" charset="0"/>
              </a:rPr>
              <a:t>Canella</a:t>
            </a:r>
            <a:r>
              <a:rPr lang="pt-BR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BR" sz="2800" dirty="0" err="1" smtClean="0">
                <a:latin typeface="Calibri" pitchFamily="34" charset="0"/>
                <a:cs typeface="Calibri" pitchFamily="34" charset="0"/>
              </a:rPr>
              <a:t>Bortoloso</a:t>
            </a:r>
            <a:endParaRPr lang="pt-BR" sz="28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buNone/>
            </a:pPr>
            <a:r>
              <a:rPr lang="pt-BR" sz="28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2"/>
              </a:rPr>
              <a:t>mbortoloso@sefaz.es.gov.br</a:t>
            </a:r>
            <a:endParaRPr lang="pt-BR" sz="2800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None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Tel.: (27) 3636 4810 - Cel.: (27) 98497585</a:t>
            </a:r>
            <a:endParaRPr lang="pt-BR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5373216"/>
            <a:ext cx="9144000" cy="1224136"/>
          </a:xfrm>
          <a:prstGeom prst="rect">
            <a:avLst/>
          </a:prstGeom>
          <a:blipFill dpi="0" rotWithShape="1">
            <a:blip r:embed="rId3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 descr="Govern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5445224"/>
            <a:ext cx="3096344" cy="11009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3848" y="332656"/>
            <a:ext cx="4320480" cy="864096"/>
          </a:xfrm>
        </p:spPr>
        <p:txBody>
          <a:bodyPr/>
          <a:lstStyle/>
          <a:p>
            <a:r>
              <a:rPr lang="pt-BR" sz="3400" b="1" dirty="0" smtClean="0">
                <a:latin typeface="Cambria" pitchFamily="18" charset="0"/>
              </a:rPr>
              <a:t>Geralmente Vemos</a:t>
            </a:r>
            <a:endParaRPr lang="pt-BR" sz="3400" b="1" dirty="0">
              <a:latin typeface="Cambr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71" y="1484784"/>
            <a:ext cx="8887717" cy="5301779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Retângulo 4"/>
          <p:cNvSpPr/>
          <p:nvPr/>
        </p:nvSpPr>
        <p:spPr>
          <a:xfrm>
            <a:off x="4283968" y="1196752"/>
            <a:ext cx="3189853" cy="369332"/>
          </a:xfrm>
          <a:prstGeom prst="rect">
            <a:avLst/>
          </a:prstGeom>
          <a:ln w="95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pt-BR" b="1" dirty="0" smtClean="0">
                <a:solidFill>
                  <a:schemeClr val="accent3"/>
                </a:solidFill>
                <a:latin typeface="Calibri" pitchFamily="34" charset="0"/>
                <a:cs typeface="Calibri" pitchFamily="34" charset="0"/>
              </a:rPr>
              <a:t>Agência Virtual</a:t>
            </a:r>
            <a:endParaRPr lang="pt-BR" b="1" dirty="0">
              <a:solidFill>
                <a:schemeClr val="accent3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856984" cy="5328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3203848" y="332656"/>
            <a:ext cx="4320480" cy="86409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Geralmente Vemos</a:t>
            </a:r>
            <a:endParaRPr kumimoji="0" lang="pt-BR" sz="3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499992" y="1187460"/>
            <a:ext cx="3189853" cy="369332"/>
          </a:xfrm>
          <a:prstGeom prst="rect">
            <a:avLst/>
          </a:prstGeom>
          <a:ln w="95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pt-BR" b="1" dirty="0" smtClean="0">
                <a:solidFill>
                  <a:schemeClr val="accent3"/>
                </a:solidFill>
                <a:latin typeface="Calibri" pitchFamily="34" charset="0"/>
                <a:cs typeface="Calibri" pitchFamily="34" charset="0"/>
              </a:rPr>
              <a:t>Arrecadação Online</a:t>
            </a:r>
            <a:endParaRPr lang="pt-BR" b="1" dirty="0">
              <a:solidFill>
                <a:schemeClr val="accent3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logmarcaFacil405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700808"/>
            <a:ext cx="5986333" cy="4235331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203848" y="332656"/>
            <a:ext cx="4320480" cy="86409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400" b="1" i="0" u="none" strike="noStrike" kern="1200" cap="none" spc="0" normalizeH="0" baseline="0" noProof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Geralmente Vemos</a:t>
            </a:r>
            <a:endParaRPr kumimoji="0" lang="pt-BR" sz="3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arth-vader-fac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0955" y="1700808"/>
            <a:ext cx="8653533" cy="4824536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3203848" y="404664"/>
            <a:ext cx="6156176" cy="64807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HOJE VAMOS FALAR SOBRE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563888" y="1268760"/>
            <a:ext cx="4176464" cy="584775"/>
          </a:xfrm>
          <a:prstGeom prst="rect">
            <a:avLst/>
          </a:prstGeom>
          <a:ln w="95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pt-BR" sz="3200" b="1" dirty="0" smtClean="0">
                <a:solidFill>
                  <a:schemeClr val="accent3"/>
                </a:solidFill>
                <a:latin typeface="Calibri" pitchFamily="34" charset="0"/>
                <a:cs typeface="Calibri" pitchFamily="34" charset="0"/>
              </a:rPr>
              <a:t>O Lado Negro da TI</a:t>
            </a:r>
            <a:endParaRPr lang="pt-BR" sz="3200" b="1" dirty="0">
              <a:solidFill>
                <a:schemeClr val="accent3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193504" y="836712"/>
            <a:ext cx="5554960" cy="792088"/>
          </a:xfrm>
        </p:spPr>
        <p:txBody>
          <a:bodyPr/>
          <a:lstStyle/>
          <a:p>
            <a:r>
              <a:rPr lang="pt-BR" b="1" dirty="0" smtClean="0">
                <a:latin typeface="Cambria" pitchFamily="18" charset="0"/>
              </a:rPr>
              <a:t>Agenda</a:t>
            </a:r>
            <a:endParaRPr lang="pt-BR" b="1" dirty="0">
              <a:latin typeface="Cambria" pitchFamily="18" charset="0"/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518864" y="1567333"/>
            <a:ext cx="8229600" cy="4525963"/>
          </a:xfrm>
        </p:spPr>
        <p:txBody>
          <a:bodyPr/>
          <a:lstStyle/>
          <a:p>
            <a:pPr indent="-381000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Contextualizando a GETEC</a:t>
            </a:r>
          </a:p>
          <a:p>
            <a:pPr indent="-381000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O que é Portal de Gestão de </a:t>
            </a:r>
            <a:r>
              <a:rPr lang="pt-BR" sz="2800" dirty="0" err="1" smtClean="0">
                <a:latin typeface="Calibri" pitchFamily="34" charset="0"/>
                <a:cs typeface="Calibri" pitchFamily="34" charset="0"/>
              </a:rPr>
              <a:t>Infraestrutura</a:t>
            </a:r>
            <a:endParaRPr lang="pt-BR" sz="2800" dirty="0" smtClean="0">
              <a:latin typeface="Calibri" pitchFamily="34" charset="0"/>
              <a:cs typeface="Calibri" pitchFamily="34" charset="0"/>
            </a:endParaRPr>
          </a:p>
          <a:p>
            <a:pPr indent="-381000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Disciplinas de Gestão de Rede e </a:t>
            </a:r>
            <a:r>
              <a:rPr lang="pt-BR" sz="2800" dirty="0" err="1" smtClean="0">
                <a:latin typeface="Calibri" pitchFamily="34" charset="0"/>
                <a:cs typeface="Calibri" pitchFamily="34" charset="0"/>
              </a:rPr>
              <a:t>Infraestrutura</a:t>
            </a:r>
            <a:endParaRPr lang="pt-BR" sz="2800" dirty="0" smtClean="0">
              <a:latin typeface="Calibri" pitchFamily="34" charset="0"/>
              <a:cs typeface="Calibri" pitchFamily="34" charset="0"/>
            </a:endParaRPr>
          </a:p>
          <a:p>
            <a:pPr indent="-381000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As ferramentas envolvidas</a:t>
            </a:r>
          </a:p>
          <a:p>
            <a:pPr indent="-381000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O JOOMLA! como integrador</a:t>
            </a:r>
          </a:p>
          <a:p>
            <a:pPr indent="-381000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Explorando o Portal </a:t>
            </a:r>
          </a:p>
          <a:p>
            <a:pPr indent="-381000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Desafios e dificuldades na integração</a:t>
            </a:r>
          </a:p>
          <a:p>
            <a:pPr indent="-381000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O que buscamos</a:t>
            </a:r>
            <a:endParaRPr lang="pt-BR" sz="2800" dirty="0"/>
          </a:p>
        </p:txBody>
      </p:sp>
      <p:sp>
        <p:nvSpPr>
          <p:cNvPr id="5" name="Retângulo 4"/>
          <p:cNvSpPr/>
          <p:nvPr/>
        </p:nvSpPr>
        <p:spPr>
          <a:xfrm>
            <a:off x="0" y="5949280"/>
            <a:ext cx="9144000" cy="720080"/>
          </a:xfrm>
          <a:prstGeom prst="rect">
            <a:avLst/>
          </a:prstGeom>
          <a:blipFill dpi="0" rotWithShape="1">
            <a:blip r:embed="rId2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 descr="Govern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6021288"/>
            <a:ext cx="1728192" cy="6144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31840" y="908720"/>
            <a:ext cx="5554960" cy="504056"/>
          </a:xfrm>
        </p:spPr>
        <p:txBody>
          <a:bodyPr/>
          <a:lstStyle/>
          <a:p>
            <a:r>
              <a:rPr lang="pt-BR" sz="3200" b="1" dirty="0" smtClean="0">
                <a:latin typeface="Cambria" pitchFamily="18" charset="0"/>
              </a:rPr>
              <a:t>Contextualizando a GETEC</a:t>
            </a:r>
            <a:endParaRPr lang="pt-BR" sz="3200" b="1" dirty="0">
              <a:latin typeface="Cambria" pitchFamily="18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628800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0" y="5949280"/>
            <a:ext cx="9144000" cy="720080"/>
          </a:xfrm>
          <a:prstGeom prst="rect">
            <a:avLst/>
          </a:prstGeom>
          <a:blipFill dpi="0" rotWithShape="1">
            <a:blip r:embed="rId7" cstate="print">
              <a:alphaModFix amt="19000"/>
              <a:duotone>
                <a:schemeClr val="accent4">
                  <a:shade val="63000"/>
                  <a:tint val="82000"/>
                </a:schemeClr>
                <a:schemeClr val="accent4">
                  <a:tint val="10000"/>
                  <a:satMod val="400000"/>
                </a:schemeClr>
              </a:duotone>
            </a:blip>
            <a:srcRect/>
            <a:tile tx="0" ty="0" sx="40000" sy="40000" flip="none" algn="tl"/>
          </a:blip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 descr="Governo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60232" y="6021288"/>
            <a:ext cx="1728192" cy="614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o Office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Escritório Clássico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861</Words>
  <Application>Microsoft Office PowerPoint</Application>
  <PresentationFormat>Apresentação na tela (4:3)</PresentationFormat>
  <Paragraphs>168</Paragraphs>
  <Slides>34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5" baseType="lpstr">
      <vt:lpstr>Tema do Office</vt:lpstr>
      <vt:lpstr>Portal de Gestão de Infraestrutura</vt:lpstr>
      <vt:lpstr>Apresentação</vt:lpstr>
      <vt:lpstr>Slide 3</vt:lpstr>
      <vt:lpstr>Geralmente Vemos</vt:lpstr>
      <vt:lpstr>Slide 5</vt:lpstr>
      <vt:lpstr>Slide 6</vt:lpstr>
      <vt:lpstr>Slide 7</vt:lpstr>
      <vt:lpstr>Agenda</vt:lpstr>
      <vt:lpstr>Contextualizando a GETEC</vt:lpstr>
      <vt:lpstr>Slide 10</vt:lpstr>
      <vt:lpstr>Dimensionamento do Parque de TI – SEFAZ-ES</vt:lpstr>
      <vt:lpstr>O Portal de Gestão de Infraestrutura</vt:lpstr>
      <vt:lpstr>Gestão de Redes  e Infraestrutura de TI</vt:lpstr>
      <vt:lpstr>As ferramentas Envolvidas</vt:lpstr>
      <vt:lpstr>O JOOMLA! como integrador</vt:lpstr>
      <vt:lpstr>Explorando o Portal</vt:lpstr>
      <vt:lpstr>Explorando o Portal</vt:lpstr>
      <vt:lpstr>Explorando o Portal</vt:lpstr>
      <vt:lpstr>Explorando o Portal</vt:lpstr>
      <vt:lpstr>Explorando o Portal</vt:lpstr>
      <vt:lpstr>Explorando o Portal</vt:lpstr>
      <vt:lpstr>Explorando o Portal</vt:lpstr>
      <vt:lpstr>Explorando o Portal</vt:lpstr>
      <vt:lpstr>Explorando o Portal</vt:lpstr>
      <vt:lpstr>Explorando o Portal</vt:lpstr>
      <vt:lpstr>Explorando o Portal</vt:lpstr>
      <vt:lpstr>Slide 27</vt:lpstr>
      <vt:lpstr>Explorando o Portal</vt:lpstr>
      <vt:lpstr>Dificuldades na Integração</vt:lpstr>
      <vt:lpstr>O que buscamos?</vt:lpstr>
      <vt:lpstr>O que buscamos - BI</vt:lpstr>
      <vt:lpstr>O que buscamos</vt:lpstr>
      <vt:lpstr>Neste evento já estamos praticando</vt:lpstr>
      <vt:lpstr>Obrigado!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Marcela Policiano</dc:creator>
  <cp:lastModifiedBy>magoo</cp:lastModifiedBy>
  <cp:revision>347</cp:revision>
  <dcterms:created xsi:type="dcterms:W3CDTF">2011-07-01T21:38:24Z</dcterms:created>
  <dcterms:modified xsi:type="dcterms:W3CDTF">2011-07-30T20:36:51Z</dcterms:modified>
</cp:coreProperties>
</file>