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312" r:id="rId2"/>
    <p:sldId id="261" r:id="rId3"/>
    <p:sldId id="268" r:id="rId4"/>
    <p:sldId id="269" r:id="rId5"/>
    <p:sldId id="270" r:id="rId6"/>
    <p:sldId id="310" r:id="rId7"/>
    <p:sldId id="293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81" r:id="rId18"/>
    <p:sldId id="309" r:id="rId19"/>
    <p:sldId id="302" r:id="rId20"/>
    <p:sldId id="301" r:id="rId21"/>
    <p:sldId id="283" r:id="rId22"/>
    <p:sldId id="303" r:id="rId23"/>
    <p:sldId id="305" r:id="rId24"/>
    <p:sldId id="306" r:id="rId25"/>
    <p:sldId id="307" r:id="rId26"/>
    <p:sldId id="286" r:id="rId27"/>
    <p:sldId id="262" r:id="rId28"/>
  </p:sldIdLst>
  <p:sldSz cx="9144000" cy="6858000" type="screen4x3"/>
  <p:notesSz cx="6858000" cy="9144000"/>
  <p:defaultTextStyle>
    <a:defPPr>
      <a:defRPr lang="pt-B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58"/>
    <a:srgbClr val="00CC66"/>
    <a:srgbClr val="0000FF"/>
    <a:srgbClr val="F0E734"/>
    <a:srgbClr val="FF3300"/>
    <a:srgbClr val="009900"/>
    <a:srgbClr val="FFFFCC"/>
    <a:srgbClr val="00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66" autoAdjust="0"/>
    <p:restoredTop sz="94660"/>
  </p:normalViewPr>
  <p:slideViewPr>
    <p:cSldViewPr>
      <p:cViewPr varScale="1">
        <p:scale>
          <a:sx n="104" d="100"/>
          <a:sy n="104" d="100"/>
        </p:scale>
        <p:origin x="-300" y="-96"/>
      </p:cViewPr>
      <p:guideLst>
        <p:guide orient="horz" pos="2205"/>
        <p:guide pos="20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4" descr="testeira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pt-B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Intel&#174;%20Digital%20Signage%20Endcap.avi" TargetMode="Externa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jpeg"/><Relationship Id="rId5" Type="http://schemas.openxmlformats.org/officeDocument/2006/relationships/image" Target="../media/image44.png"/><Relationship Id="rId4" Type="http://schemas.openxmlformats.org/officeDocument/2006/relationships/image" Target="../media/image43.w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copy-of-br-petrobras-posto-inteligente-2-vqpfnuhkreny-103_194530_404306/prezi.exe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prezi.exe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7" descr="fundo apres_Fechament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ixaDeTexto 2"/>
          <p:cNvSpPr txBox="1"/>
          <p:nvPr/>
        </p:nvSpPr>
        <p:spPr>
          <a:xfrm>
            <a:off x="357188" y="1428750"/>
            <a:ext cx="4203700" cy="7699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pt-BR" sz="4400" dirty="0">
                <a:solidFill>
                  <a:schemeClr val="tx2"/>
                </a:solidFill>
                <a:ea typeface="+mj-ea"/>
              </a:rPr>
              <a:t>Posto do Futuro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5" descr="movel-do-monito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0" name="Rectangle 4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071813" y="0"/>
            <a:ext cx="5494337" cy="5619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l" eaLnBrk="1" hangingPunct="1"/>
            <a:r>
              <a:rPr lang="pt-BR" sz="2000" b="1" smtClean="0">
                <a:cs typeface="Arial" charset="0"/>
              </a:rPr>
              <a:t>Detalhamento do móvel do monitor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4" descr="ambienta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ambienta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5" descr="senso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6" descr="sensor_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Rectangle 3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071813" y="0"/>
            <a:ext cx="2686050" cy="5619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l" eaLnBrk="1" hangingPunct="1"/>
            <a:r>
              <a:rPr lang="pt-BR" sz="2000" b="1" smtClean="0">
                <a:cs typeface="Arial" charset="0"/>
              </a:rPr>
              <a:t>Sensor</a:t>
            </a:r>
          </a:p>
        </p:txBody>
      </p:sp>
      <p:pic>
        <p:nvPicPr>
          <p:cNvPr id="26628" name="Picture 4" descr="carro_chegand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0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96532E-6 L -0.96059 -1.96532E-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0" presetClass="entr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4" descr="detalhamento_movel_tv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Rectangle 6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143250" y="0"/>
            <a:ext cx="8229600" cy="5619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l" eaLnBrk="1" hangingPunct="1"/>
            <a:r>
              <a:rPr lang="pt-BR" sz="2000" b="1" smtClean="0">
                <a:cs typeface="Arial" charset="0"/>
              </a:rPr>
              <a:t>Detalhamento Móvel da TV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9" name="Picture 7" descr="BR_Mania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4" descr="planta_baixa_br-mani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Rectangle 6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143250" y="0"/>
            <a:ext cx="8229600" cy="5619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l" eaLnBrk="1" hangingPunct="1"/>
            <a:r>
              <a:rPr lang="pt-BR" sz="2000" b="1" smtClean="0">
                <a:cs typeface="Arial" charset="0"/>
              </a:rPr>
              <a:t>Planta Baixa BR Mania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4" descr="BR_mania_0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Rectangle 6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071813" y="0"/>
            <a:ext cx="8229600" cy="5619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l" eaLnBrk="1" hangingPunct="1"/>
            <a:r>
              <a:rPr lang="pt-BR" sz="2000" b="1" smtClean="0">
                <a:cs typeface="Arial" charset="0"/>
              </a:rPr>
              <a:t>BR Mania</a:t>
            </a:r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0" y="1285875"/>
            <a:ext cx="9144000" cy="4679950"/>
          </a:xfrm>
          <a:prstGeom prst="rect">
            <a:avLst/>
          </a:prstGeom>
          <a:solidFill>
            <a:schemeClr val="bg1">
              <a:alpha val="69019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t-BR"/>
          </a:p>
        </p:txBody>
      </p:sp>
      <p:pic>
        <p:nvPicPr>
          <p:cNvPr id="17412" name="Picture 7" descr="BR_mania_011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2" cstate="print"/>
          <a:srcRect l="52362" t="55255" r="26370" b="15347"/>
          <a:stretch>
            <a:fillRect/>
          </a:stretch>
        </p:blipFill>
        <p:spPr bwMode="auto">
          <a:xfrm>
            <a:off x="4803775" y="3794125"/>
            <a:ext cx="1944688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3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143250" y="0"/>
            <a:ext cx="2017713" cy="5619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l" eaLnBrk="1" hangingPunct="1"/>
            <a:r>
              <a:rPr lang="pt-BR" sz="2000" b="1" smtClean="0">
                <a:cs typeface="Arial" charset="0"/>
              </a:rPr>
              <a:t>Lubrax+</a:t>
            </a:r>
          </a:p>
        </p:txBody>
      </p:sp>
      <p:pic>
        <p:nvPicPr>
          <p:cNvPr id="18434" name="Picture 4" descr="Lubrax+_chegada_im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2875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071813" y="0"/>
            <a:ext cx="2254250" cy="5619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l" eaLnBrk="1" hangingPunct="1"/>
            <a:r>
              <a:rPr lang="pt-BR" sz="2000" b="1" smtClean="0">
                <a:cs typeface="Arial" charset="0"/>
              </a:rPr>
              <a:t>Lubrax+</a:t>
            </a:r>
          </a:p>
        </p:txBody>
      </p:sp>
      <p:sp>
        <p:nvSpPr>
          <p:cNvPr id="19458" name="Rectangle 13"/>
          <p:cNvSpPr>
            <a:spLocks noChangeArrowheads="1"/>
          </p:cNvSpPr>
          <p:nvPr/>
        </p:nvSpPr>
        <p:spPr bwMode="auto">
          <a:xfrm>
            <a:off x="3143250" y="928688"/>
            <a:ext cx="3189288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pt-BR" u="sng">
                <a:solidFill>
                  <a:schemeClr val="bg2"/>
                </a:solidFill>
              </a:rPr>
              <a:t>Interno</a:t>
            </a:r>
          </a:p>
        </p:txBody>
      </p:sp>
      <p:pic>
        <p:nvPicPr>
          <p:cNvPr id="19459" name="Picture 14" descr="Lubrax+_chegada_img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Freeform 15"/>
          <p:cNvSpPr>
            <a:spLocks/>
          </p:cNvSpPr>
          <p:nvPr/>
        </p:nvSpPr>
        <p:spPr bwMode="auto">
          <a:xfrm>
            <a:off x="3348038" y="1844675"/>
            <a:ext cx="309562" cy="438150"/>
          </a:xfrm>
          <a:custGeom>
            <a:avLst/>
            <a:gdLst>
              <a:gd name="T0" fmla="*/ 0 w 195"/>
              <a:gd name="T1" fmla="*/ 98285281 h 276"/>
              <a:gd name="T2" fmla="*/ 370461560 w 195"/>
              <a:gd name="T3" fmla="*/ 0 h 276"/>
              <a:gd name="T4" fmla="*/ 491428926 w 195"/>
              <a:gd name="T5" fmla="*/ 665321154 h 276"/>
              <a:gd name="T6" fmla="*/ 30241829 w 195"/>
              <a:gd name="T7" fmla="*/ 695563016 h 276"/>
              <a:gd name="T8" fmla="*/ 0 w 195"/>
              <a:gd name="T9" fmla="*/ 98285281 h 2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5"/>
              <a:gd name="T16" fmla="*/ 0 h 276"/>
              <a:gd name="T17" fmla="*/ 195 w 195"/>
              <a:gd name="T18" fmla="*/ 276 h 27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5" h="276">
                <a:moveTo>
                  <a:pt x="0" y="39"/>
                </a:moveTo>
                <a:lnTo>
                  <a:pt x="147" y="0"/>
                </a:lnTo>
                <a:lnTo>
                  <a:pt x="195" y="264"/>
                </a:lnTo>
                <a:lnTo>
                  <a:pt x="12" y="276"/>
                </a:lnTo>
                <a:lnTo>
                  <a:pt x="0" y="39"/>
                </a:lnTo>
                <a:close/>
              </a:path>
            </a:pathLst>
          </a:custGeom>
          <a:solidFill>
            <a:srgbClr val="333333">
              <a:alpha val="74901"/>
            </a:srgbClr>
          </a:solidFill>
          <a:ln w="9525" cap="flat" cmpd="sng">
            <a:noFill/>
            <a:prstDash val="solid"/>
            <a:round/>
            <a:headEnd/>
            <a:tailEnd/>
          </a:ln>
        </p:spPr>
        <p:txBody>
          <a:bodyPr wrap="none">
            <a:spAutoFit/>
          </a:bodyPr>
          <a:lstStyle/>
          <a:p>
            <a:endParaRPr lang="pt-BR"/>
          </a:p>
        </p:txBody>
      </p:sp>
      <p:sp>
        <p:nvSpPr>
          <p:cNvPr id="19461" name="Freeform 16"/>
          <p:cNvSpPr>
            <a:spLocks/>
          </p:cNvSpPr>
          <p:nvPr/>
        </p:nvSpPr>
        <p:spPr bwMode="auto">
          <a:xfrm>
            <a:off x="5019675" y="1538288"/>
            <a:ext cx="257175" cy="538162"/>
          </a:xfrm>
          <a:custGeom>
            <a:avLst/>
            <a:gdLst>
              <a:gd name="T0" fmla="*/ 0 w 162"/>
              <a:gd name="T1" fmla="*/ 68043362 h 339"/>
              <a:gd name="T2" fmla="*/ 408265258 w 162"/>
              <a:gd name="T3" fmla="*/ 0 h 339"/>
              <a:gd name="T4" fmla="*/ 400705586 w 162"/>
              <a:gd name="T5" fmla="*/ 808968518 h 339"/>
              <a:gd name="T6" fmla="*/ 68043424 w 162"/>
              <a:gd name="T7" fmla="*/ 854331470 h 339"/>
              <a:gd name="T8" fmla="*/ 0 w 162"/>
              <a:gd name="T9" fmla="*/ 68043362 h 33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2"/>
              <a:gd name="T16" fmla="*/ 0 h 339"/>
              <a:gd name="T17" fmla="*/ 162 w 162"/>
              <a:gd name="T18" fmla="*/ 339 h 33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2" h="339">
                <a:moveTo>
                  <a:pt x="0" y="27"/>
                </a:moveTo>
                <a:lnTo>
                  <a:pt x="162" y="0"/>
                </a:lnTo>
                <a:lnTo>
                  <a:pt x="159" y="321"/>
                </a:lnTo>
                <a:lnTo>
                  <a:pt x="27" y="339"/>
                </a:lnTo>
                <a:lnTo>
                  <a:pt x="0" y="27"/>
                </a:lnTo>
                <a:close/>
              </a:path>
            </a:pathLst>
          </a:custGeom>
          <a:solidFill>
            <a:srgbClr val="333333">
              <a:alpha val="74901"/>
            </a:srgbClr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endParaRPr lang="pt-BR"/>
          </a:p>
        </p:txBody>
      </p:sp>
      <p:sp>
        <p:nvSpPr>
          <p:cNvPr id="19462" name="Freeform 17"/>
          <p:cNvSpPr>
            <a:spLocks/>
          </p:cNvSpPr>
          <p:nvPr/>
        </p:nvSpPr>
        <p:spPr bwMode="auto">
          <a:xfrm>
            <a:off x="5348288" y="1452563"/>
            <a:ext cx="523875" cy="585787"/>
          </a:xfrm>
          <a:custGeom>
            <a:avLst/>
            <a:gdLst>
              <a:gd name="T0" fmla="*/ 0 w 330"/>
              <a:gd name="T1" fmla="*/ 113406153 h 369"/>
              <a:gd name="T2" fmla="*/ 665321202 w 330"/>
              <a:gd name="T3" fmla="*/ 0 h 369"/>
              <a:gd name="T4" fmla="*/ 831651453 w 330"/>
              <a:gd name="T5" fmla="*/ 808968603 h 369"/>
              <a:gd name="T6" fmla="*/ 7559675 w 330"/>
              <a:gd name="T7" fmla="*/ 929936158 h 369"/>
              <a:gd name="T8" fmla="*/ 0 w 330"/>
              <a:gd name="T9" fmla="*/ 113406153 h 3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30"/>
              <a:gd name="T16" fmla="*/ 0 h 369"/>
              <a:gd name="T17" fmla="*/ 330 w 330"/>
              <a:gd name="T18" fmla="*/ 369 h 3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30" h="369">
                <a:moveTo>
                  <a:pt x="0" y="45"/>
                </a:moveTo>
                <a:lnTo>
                  <a:pt x="264" y="0"/>
                </a:lnTo>
                <a:lnTo>
                  <a:pt x="330" y="321"/>
                </a:lnTo>
                <a:lnTo>
                  <a:pt x="3" y="369"/>
                </a:lnTo>
                <a:lnTo>
                  <a:pt x="0" y="45"/>
                </a:lnTo>
                <a:close/>
              </a:path>
            </a:pathLst>
          </a:custGeom>
          <a:solidFill>
            <a:srgbClr val="333333">
              <a:alpha val="74901"/>
            </a:srgbClr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endParaRPr lang="pt-BR"/>
          </a:p>
        </p:txBody>
      </p:sp>
      <p:sp>
        <p:nvSpPr>
          <p:cNvPr id="19463" name="Freeform 18"/>
          <p:cNvSpPr>
            <a:spLocks/>
          </p:cNvSpPr>
          <p:nvPr/>
        </p:nvSpPr>
        <p:spPr bwMode="auto">
          <a:xfrm>
            <a:off x="7815263" y="1323975"/>
            <a:ext cx="638175" cy="433388"/>
          </a:xfrm>
          <a:custGeom>
            <a:avLst/>
            <a:gdLst>
              <a:gd name="T0" fmla="*/ 0 w 402"/>
              <a:gd name="T1" fmla="*/ 7561271 h 273"/>
              <a:gd name="T2" fmla="*/ 75604689 w 402"/>
              <a:gd name="T3" fmla="*/ 688004135 h 273"/>
              <a:gd name="T4" fmla="*/ 1013102902 w 402"/>
              <a:gd name="T5" fmla="*/ 619959074 h 273"/>
              <a:gd name="T6" fmla="*/ 997981969 w 402"/>
              <a:gd name="T7" fmla="*/ 0 h 273"/>
              <a:gd name="T8" fmla="*/ 0 w 402"/>
              <a:gd name="T9" fmla="*/ 7561271 h 27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02"/>
              <a:gd name="T16" fmla="*/ 0 h 273"/>
              <a:gd name="T17" fmla="*/ 402 w 402"/>
              <a:gd name="T18" fmla="*/ 273 h 27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02" h="273">
                <a:moveTo>
                  <a:pt x="0" y="3"/>
                </a:moveTo>
                <a:lnTo>
                  <a:pt x="30" y="273"/>
                </a:lnTo>
                <a:lnTo>
                  <a:pt x="402" y="246"/>
                </a:lnTo>
                <a:lnTo>
                  <a:pt x="396" y="0"/>
                </a:lnTo>
                <a:lnTo>
                  <a:pt x="0" y="3"/>
                </a:lnTo>
                <a:close/>
              </a:path>
            </a:pathLst>
          </a:custGeom>
          <a:solidFill>
            <a:srgbClr val="333333">
              <a:alpha val="74901"/>
            </a:srgbClr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endParaRPr lang="pt-BR"/>
          </a:p>
        </p:txBody>
      </p:sp>
      <p:sp>
        <p:nvSpPr>
          <p:cNvPr id="19464" name="Freeform 19"/>
          <p:cNvSpPr>
            <a:spLocks/>
          </p:cNvSpPr>
          <p:nvPr/>
        </p:nvSpPr>
        <p:spPr bwMode="auto">
          <a:xfrm>
            <a:off x="8534400" y="1323975"/>
            <a:ext cx="533400" cy="361950"/>
          </a:xfrm>
          <a:custGeom>
            <a:avLst/>
            <a:gdLst>
              <a:gd name="T0" fmla="*/ 0 w 336"/>
              <a:gd name="T1" fmla="*/ 0 h 228"/>
              <a:gd name="T2" fmla="*/ 22682198 w 336"/>
              <a:gd name="T3" fmla="*/ 574595670 h 228"/>
              <a:gd name="T4" fmla="*/ 846772589 w 336"/>
              <a:gd name="T5" fmla="*/ 514111936 h 228"/>
              <a:gd name="T6" fmla="*/ 740925867 w 336"/>
              <a:gd name="T7" fmla="*/ 0 h 228"/>
              <a:gd name="T8" fmla="*/ 0 w 336"/>
              <a:gd name="T9" fmla="*/ 0 h 2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36"/>
              <a:gd name="T16" fmla="*/ 0 h 228"/>
              <a:gd name="T17" fmla="*/ 336 w 336"/>
              <a:gd name="T18" fmla="*/ 228 h 22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36" h="228">
                <a:moveTo>
                  <a:pt x="0" y="0"/>
                </a:moveTo>
                <a:lnTo>
                  <a:pt x="9" y="228"/>
                </a:lnTo>
                <a:lnTo>
                  <a:pt x="336" y="204"/>
                </a:lnTo>
                <a:lnTo>
                  <a:pt x="294" y="0"/>
                </a:lnTo>
                <a:lnTo>
                  <a:pt x="0" y="0"/>
                </a:lnTo>
                <a:close/>
              </a:path>
            </a:pathLst>
          </a:custGeom>
          <a:solidFill>
            <a:srgbClr val="333333">
              <a:alpha val="74901"/>
            </a:srgbClr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DSC014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5625" y="1244600"/>
            <a:ext cx="8193088" cy="6145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3" descr="Layout pronto do Posto Parque das Rosa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1233488"/>
            <a:ext cx="8202613" cy="615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WordArt 4"/>
          <p:cNvSpPr>
            <a:spLocks noChangeArrowheads="1" noChangeShapeType="1" noTextEdit="1"/>
          </p:cNvSpPr>
          <p:nvPr/>
        </p:nvSpPr>
        <p:spPr bwMode="auto">
          <a:xfrm rot="-2089552">
            <a:off x="1692275" y="3178175"/>
            <a:ext cx="287338" cy="1444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pt-BR" sz="3600" i="1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noFill/>
                <a:latin typeface="Arial Black"/>
              </a:rPr>
              <a:t>PETROBRAS</a:t>
            </a:r>
          </a:p>
        </p:txBody>
      </p:sp>
      <p:sp>
        <p:nvSpPr>
          <p:cNvPr id="20484" name="WordArt 5"/>
          <p:cNvSpPr>
            <a:spLocks noChangeArrowheads="1" noChangeShapeType="1" noTextEdit="1"/>
          </p:cNvSpPr>
          <p:nvPr/>
        </p:nvSpPr>
        <p:spPr bwMode="auto">
          <a:xfrm>
            <a:off x="7885113" y="3249613"/>
            <a:ext cx="793750" cy="215900"/>
          </a:xfrm>
          <a:prstGeom prst="rect">
            <a:avLst/>
          </a:prstGeom>
        </p:spPr>
        <p:txBody>
          <a:bodyPr wrap="none" fromWordArt="1">
            <a:prstTxWarp prst="textSlantDown">
              <a:avLst>
                <a:gd name="adj" fmla="val 44444"/>
              </a:avLst>
            </a:prstTxWarp>
          </a:bodyPr>
          <a:lstStyle/>
          <a:p>
            <a:pPr algn="ctr"/>
            <a:r>
              <a:rPr lang="pt-BR" sz="3600" i="1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noFill/>
                <a:latin typeface="Arial Black"/>
              </a:rPr>
              <a:t>PETROBRAS</a:t>
            </a:r>
          </a:p>
        </p:txBody>
      </p:sp>
      <p:sp>
        <p:nvSpPr>
          <p:cNvPr id="20485" name="Freeform 6"/>
          <p:cNvSpPr>
            <a:spLocks/>
          </p:cNvSpPr>
          <p:nvPr/>
        </p:nvSpPr>
        <p:spPr bwMode="auto">
          <a:xfrm>
            <a:off x="2671763" y="4972050"/>
            <a:ext cx="374650" cy="958850"/>
          </a:xfrm>
          <a:custGeom>
            <a:avLst/>
            <a:gdLst>
              <a:gd name="T0" fmla="*/ 0 w 236"/>
              <a:gd name="T1" fmla="*/ 0 h 604"/>
              <a:gd name="T2" fmla="*/ 241935037 w 236"/>
              <a:gd name="T3" fmla="*/ 105846569 h 604"/>
              <a:gd name="T4" fmla="*/ 519152252 w 236"/>
              <a:gd name="T5" fmla="*/ 433466898 h 604"/>
              <a:gd name="T6" fmla="*/ 572076313 w 236"/>
              <a:gd name="T7" fmla="*/ 831651425 h 604"/>
              <a:gd name="T8" fmla="*/ 380544388 w 236"/>
              <a:gd name="T9" fmla="*/ 1522174157 h 60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36"/>
              <a:gd name="T16" fmla="*/ 0 h 604"/>
              <a:gd name="T17" fmla="*/ 236 w 236"/>
              <a:gd name="T18" fmla="*/ 604 h 60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36" h="604">
                <a:moveTo>
                  <a:pt x="0" y="0"/>
                </a:moveTo>
                <a:cubicBezTo>
                  <a:pt x="17" y="6"/>
                  <a:pt x="62" y="13"/>
                  <a:pt x="96" y="42"/>
                </a:cubicBezTo>
                <a:cubicBezTo>
                  <a:pt x="130" y="71"/>
                  <a:pt x="184" y="124"/>
                  <a:pt x="206" y="172"/>
                </a:cubicBezTo>
                <a:cubicBezTo>
                  <a:pt x="228" y="220"/>
                  <a:pt x="236" y="258"/>
                  <a:pt x="227" y="330"/>
                </a:cubicBezTo>
                <a:cubicBezTo>
                  <a:pt x="218" y="402"/>
                  <a:pt x="167" y="547"/>
                  <a:pt x="151" y="604"/>
                </a:cubicBezTo>
              </a:path>
            </a:pathLst>
          </a:custGeom>
          <a:noFill/>
          <a:ln w="25400" cap="flat" cmpd="sng">
            <a:solidFill>
              <a:srgbClr val="0000FF">
                <a:alpha val="70195"/>
              </a:srgbClr>
            </a:solidFill>
            <a:prstDash val="solid"/>
            <a:round/>
            <a:headEnd/>
            <a:tailEnd/>
          </a:ln>
        </p:spPr>
        <p:txBody>
          <a:bodyPr lIns="107524" tIns="53762" rIns="107524" bIns="53762" anchor="ctr"/>
          <a:lstStyle/>
          <a:p>
            <a:endParaRPr lang="pt-BR"/>
          </a:p>
        </p:txBody>
      </p:sp>
      <p:sp>
        <p:nvSpPr>
          <p:cNvPr id="20486" name="Freeform 7"/>
          <p:cNvSpPr>
            <a:spLocks/>
          </p:cNvSpPr>
          <p:nvPr/>
        </p:nvSpPr>
        <p:spPr bwMode="auto">
          <a:xfrm>
            <a:off x="2811463" y="4972050"/>
            <a:ext cx="904875" cy="1098550"/>
          </a:xfrm>
          <a:custGeom>
            <a:avLst/>
            <a:gdLst>
              <a:gd name="T0" fmla="*/ 0 w 570"/>
              <a:gd name="T1" fmla="*/ 0 h 692"/>
              <a:gd name="T2" fmla="*/ 451107180 w 570"/>
              <a:gd name="T3" fmla="*/ 156249682 h 692"/>
              <a:gd name="T4" fmla="*/ 778727352 w 570"/>
              <a:gd name="T5" fmla="*/ 380544352 h 692"/>
              <a:gd name="T6" fmla="*/ 1073586500 w 570"/>
              <a:gd name="T7" fmla="*/ 811490225 h 692"/>
              <a:gd name="T8" fmla="*/ 1436488844 w 570"/>
              <a:gd name="T9" fmla="*/ 1743948303 h 69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0"/>
              <a:gd name="T16" fmla="*/ 0 h 692"/>
              <a:gd name="T17" fmla="*/ 570 w 570"/>
              <a:gd name="T18" fmla="*/ 692 h 69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0" h="692">
                <a:moveTo>
                  <a:pt x="0" y="0"/>
                </a:moveTo>
                <a:cubicBezTo>
                  <a:pt x="31" y="9"/>
                  <a:pt x="128" y="37"/>
                  <a:pt x="179" y="62"/>
                </a:cubicBezTo>
                <a:cubicBezTo>
                  <a:pt x="230" y="87"/>
                  <a:pt x="268" y="108"/>
                  <a:pt x="309" y="151"/>
                </a:cubicBezTo>
                <a:cubicBezTo>
                  <a:pt x="350" y="194"/>
                  <a:pt x="383" y="232"/>
                  <a:pt x="426" y="322"/>
                </a:cubicBezTo>
                <a:cubicBezTo>
                  <a:pt x="469" y="412"/>
                  <a:pt x="540" y="615"/>
                  <a:pt x="570" y="692"/>
                </a:cubicBezTo>
              </a:path>
            </a:pathLst>
          </a:custGeom>
          <a:noFill/>
          <a:ln w="25400" cap="flat" cmpd="sng">
            <a:solidFill>
              <a:srgbClr val="FFCC00">
                <a:alpha val="70195"/>
              </a:srgbClr>
            </a:solidFill>
            <a:prstDash val="solid"/>
            <a:round/>
            <a:headEnd/>
            <a:tailEnd/>
          </a:ln>
        </p:spPr>
        <p:txBody>
          <a:bodyPr lIns="107524" tIns="53762" rIns="107524" bIns="53762" anchor="ctr"/>
          <a:lstStyle/>
          <a:p>
            <a:endParaRPr lang="pt-BR"/>
          </a:p>
        </p:txBody>
      </p:sp>
      <p:sp>
        <p:nvSpPr>
          <p:cNvPr id="20487" name="Freeform 8"/>
          <p:cNvSpPr>
            <a:spLocks/>
          </p:cNvSpPr>
          <p:nvPr/>
        </p:nvSpPr>
        <p:spPr bwMode="auto">
          <a:xfrm>
            <a:off x="6011863" y="4884738"/>
            <a:ext cx="1795462" cy="1557337"/>
          </a:xfrm>
          <a:custGeom>
            <a:avLst/>
            <a:gdLst>
              <a:gd name="T0" fmla="*/ 0 w 1131"/>
              <a:gd name="T1" fmla="*/ 0 h 981"/>
              <a:gd name="T2" fmla="*/ 398184504 w 1131"/>
              <a:gd name="T3" fmla="*/ 120967481 h 981"/>
              <a:gd name="T4" fmla="*/ 914815672 w 1131"/>
              <a:gd name="T5" fmla="*/ 398184560 h 981"/>
              <a:gd name="T6" fmla="*/ 1675902716 w 1131"/>
              <a:gd name="T7" fmla="*/ 1003022013 h 981"/>
              <a:gd name="T8" fmla="*/ 2147483647 w 1131"/>
              <a:gd name="T9" fmla="*/ 1781749453 h 981"/>
              <a:gd name="T10" fmla="*/ 2147483647 w 1131"/>
              <a:gd name="T11" fmla="*/ 2147483647 h 98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31"/>
              <a:gd name="T19" fmla="*/ 0 h 981"/>
              <a:gd name="T20" fmla="*/ 1131 w 1131"/>
              <a:gd name="T21" fmla="*/ 981 h 98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31" h="981">
                <a:moveTo>
                  <a:pt x="0" y="0"/>
                </a:moveTo>
                <a:cubicBezTo>
                  <a:pt x="26" y="8"/>
                  <a:pt x="98" y="22"/>
                  <a:pt x="158" y="48"/>
                </a:cubicBezTo>
                <a:cubicBezTo>
                  <a:pt x="218" y="74"/>
                  <a:pt x="279" y="100"/>
                  <a:pt x="363" y="158"/>
                </a:cubicBezTo>
                <a:cubicBezTo>
                  <a:pt x="447" y="216"/>
                  <a:pt x="568" y="307"/>
                  <a:pt x="665" y="398"/>
                </a:cubicBezTo>
                <a:cubicBezTo>
                  <a:pt x="762" y="489"/>
                  <a:pt x="868" y="610"/>
                  <a:pt x="946" y="707"/>
                </a:cubicBezTo>
                <a:cubicBezTo>
                  <a:pt x="1024" y="804"/>
                  <a:pt x="1093" y="924"/>
                  <a:pt x="1131" y="981"/>
                </a:cubicBezTo>
              </a:path>
            </a:pathLst>
          </a:custGeom>
          <a:noFill/>
          <a:ln w="34925" cap="flat" cmpd="sng">
            <a:solidFill>
              <a:srgbClr val="525252">
                <a:alpha val="70195"/>
              </a:srgbClr>
            </a:solidFill>
            <a:prstDash val="solid"/>
            <a:round/>
            <a:headEnd/>
            <a:tailEnd/>
          </a:ln>
        </p:spPr>
        <p:txBody>
          <a:bodyPr lIns="107524" tIns="53762" rIns="107524" bIns="53762" anchor="ctr"/>
          <a:lstStyle/>
          <a:p>
            <a:endParaRPr lang="pt-BR"/>
          </a:p>
        </p:txBody>
      </p:sp>
      <p:sp>
        <p:nvSpPr>
          <p:cNvPr id="20488" name="Freeform 9"/>
          <p:cNvSpPr>
            <a:spLocks/>
          </p:cNvSpPr>
          <p:nvPr/>
        </p:nvSpPr>
        <p:spPr bwMode="auto">
          <a:xfrm>
            <a:off x="5834063" y="4884738"/>
            <a:ext cx="831850" cy="1262062"/>
          </a:xfrm>
          <a:custGeom>
            <a:avLst/>
            <a:gdLst>
              <a:gd name="T0" fmla="*/ 0 w 524"/>
              <a:gd name="T1" fmla="*/ 0 h 795"/>
              <a:gd name="T2" fmla="*/ 463708732 w 524"/>
              <a:gd name="T3" fmla="*/ 236894620 h 795"/>
              <a:gd name="T4" fmla="*/ 783767633 w 524"/>
              <a:gd name="T5" fmla="*/ 501510146 h 795"/>
              <a:gd name="T6" fmla="*/ 1088707390 w 524"/>
              <a:gd name="T7" fmla="*/ 1055944329 h 795"/>
              <a:gd name="T8" fmla="*/ 1320561657 w 524"/>
              <a:gd name="T9" fmla="*/ 2003522810 h 79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24"/>
              <a:gd name="T16" fmla="*/ 0 h 795"/>
              <a:gd name="T17" fmla="*/ 524 w 524"/>
              <a:gd name="T18" fmla="*/ 795 h 79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24" h="795">
                <a:moveTo>
                  <a:pt x="0" y="0"/>
                </a:moveTo>
                <a:cubicBezTo>
                  <a:pt x="29" y="14"/>
                  <a:pt x="132" y="61"/>
                  <a:pt x="184" y="94"/>
                </a:cubicBezTo>
                <a:cubicBezTo>
                  <a:pt x="236" y="127"/>
                  <a:pt x="270" y="145"/>
                  <a:pt x="311" y="199"/>
                </a:cubicBezTo>
                <a:cubicBezTo>
                  <a:pt x="352" y="253"/>
                  <a:pt x="396" y="320"/>
                  <a:pt x="432" y="419"/>
                </a:cubicBezTo>
                <a:cubicBezTo>
                  <a:pt x="468" y="518"/>
                  <a:pt x="505" y="717"/>
                  <a:pt x="524" y="795"/>
                </a:cubicBezTo>
              </a:path>
            </a:pathLst>
          </a:custGeom>
          <a:noFill/>
          <a:ln w="34925" cap="flat" cmpd="sng">
            <a:solidFill>
              <a:srgbClr val="FFCC00">
                <a:alpha val="70195"/>
              </a:srgbClr>
            </a:solidFill>
            <a:prstDash val="solid"/>
            <a:round/>
            <a:headEnd/>
            <a:tailEnd/>
          </a:ln>
        </p:spPr>
        <p:txBody>
          <a:bodyPr lIns="107524" tIns="53762" rIns="107524" bIns="53762" anchor="ctr"/>
          <a:lstStyle/>
          <a:p>
            <a:endParaRPr lang="pt-BR"/>
          </a:p>
        </p:txBody>
      </p:sp>
      <p:sp>
        <p:nvSpPr>
          <p:cNvPr id="20489" name="Freeform 10"/>
          <p:cNvSpPr>
            <a:spLocks/>
          </p:cNvSpPr>
          <p:nvPr/>
        </p:nvSpPr>
        <p:spPr bwMode="auto">
          <a:xfrm>
            <a:off x="4279900" y="4910138"/>
            <a:ext cx="382588" cy="933450"/>
          </a:xfrm>
          <a:custGeom>
            <a:avLst/>
            <a:gdLst>
              <a:gd name="T0" fmla="*/ 0 w 241"/>
              <a:gd name="T1" fmla="*/ 0 h 588"/>
              <a:gd name="T2" fmla="*/ 221774083 w 241"/>
              <a:gd name="T3" fmla="*/ 80644991 h 588"/>
              <a:gd name="T4" fmla="*/ 393144888 w 241"/>
              <a:gd name="T5" fmla="*/ 181451224 h 588"/>
              <a:gd name="T6" fmla="*/ 604838336 w 241"/>
              <a:gd name="T7" fmla="*/ 614918068 h 588"/>
              <a:gd name="T8" fmla="*/ 413306160 w 241"/>
              <a:gd name="T9" fmla="*/ 1481851657 h 58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1"/>
              <a:gd name="T16" fmla="*/ 0 h 588"/>
              <a:gd name="T17" fmla="*/ 241 w 241"/>
              <a:gd name="T18" fmla="*/ 588 h 58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1" h="588">
                <a:moveTo>
                  <a:pt x="0" y="0"/>
                </a:moveTo>
                <a:cubicBezTo>
                  <a:pt x="15" y="5"/>
                  <a:pt x="62" y="20"/>
                  <a:pt x="88" y="32"/>
                </a:cubicBezTo>
                <a:cubicBezTo>
                  <a:pt x="114" y="44"/>
                  <a:pt x="131" y="37"/>
                  <a:pt x="156" y="72"/>
                </a:cubicBezTo>
                <a:cubicBezTo>
                  <a:pt x="181" y="107"/>
                  <a:pt x="239" y="158"/>
                  <a:pt x="240" y="244"/>
                </a:cubicBezTo>
                <a:cubicBezTo>
                  <a:pt x="241" y="330"/>
                  <a:pt x="180" y="516"/>
                  <a:pt x="164" y="588"/>
                </a:cubicBezTo>
              </a:path>
            </a:pathLst>
          </a:custGeom>
          <a:noFill/>
          <a:ln w="25400" cap="flat" cmpd="sng">
            <a:solidFill>
              <a:srgbClr val="FFCC00">
                <a:alpha val="70195"/>
              </a:srgbClr>
            </a:solidFill>
            <a:prstDash val="solid"/>
            <a:round/>
            <a:headEnd/>
            <a:tailEnd/>
          </a:ln>
        </p:spPr>
        <p:txBody>
          <a:bodyPr lIns="107524" tIns="53762" rIns="107524" bIns="53762" anchor="ctr"/>
          <a:lstStyle/>
          <a:p>
            <a:endParaRPr lang="pt-BR"/>
          </a:p>
        </p:txBody>
      </p:sp>
      <p:sp>
        <p:nvSpPr>
          <p:cNvPr id="20490" name="Freeform 11"/>
          <p:cNvSpPr>
            <a:spLocks/>
          </p:cNvSpPr>
          <p:nvPr/>
        </p:nvSpPr>
        <p:spPr bwMode="auto">
          <a:xfrm>
            <a:off x="4456113" y="4895850"/>
            <a:ext cx="871537" cy="1100138"/>
          </a:xfrm>
          <a:custGeom>
            <a:avLst/>
            <a:gdLst>
              <a:gd name="T0" fmla="*/ 0 w 549"/>
              <a:gd name="T1" fmla="*/ 0 h 693"/>
              <a:gd name="T2" fmla="*/ 259575135 w 549"/>
              <a:gd name="T3" fmla="*/ 85685346 h 693"/>
              <a:gd name="T4" fmla="*/ 655240156 w 549"/>
              <a:gd name="T5" fmla="*/ 292338254 h 693"/>
              <a:gd name="T6" fmla="*/ 1053424637 w 549"/>
              <a:gd name="T7" fmla="*/ 776208403 h 693"/>
              <a:gd name="T8" fmla="*/ 1383563975 w 549"/>
              <a:gd name="T9" fmla="*/ 1746470047 h 69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49"/>
              <a:gd name="T16" fmla="*/ 0 h 693"/>
              <a:gd name="T17" fmla="*/ 549 w 549"/>
              <a:gd name="T18" fmla="*/ 693 h 69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49" h="693">
                <a:moveTo>
                  <a:pt x="0" y="0"/>
                </a:moveTo>
                <a:cubicBezTo>
                  <a:pt x="18" y="7"/>
                  <a:pt x="60" y="15"/>
                  <a:pt x="103" y="34"/>
                </a:cubicBezTo>
                <a:cubicBezTo>
                  <a:pt x="146" y="53"/>
                  <a:pt x="208" y="70"/>
                  <a:pt x="260" y="116"/>
                </a:cubicBezTo>
                <a:cubicBezTo>
                  <a:pt x="312" y="162"/>
                  <a:pt x="370" y="212"/>
                  <a:pt x="418" y="308"/>
                </a:cubicBezTo>
                <a:cubicBezTo>
                  <a:pt x="466" y="404"/>
                  <a:pt x="522" y="613"/>
                  <a:pt x="549" y="693"/>
                </a:cubicBezTo>
              </a:path>
            </a:pathLst>
          </a:custGeom>
          <a:noFill/>
          <a:ln w="25400" cap="flat" cmpd="sng">
            <a:solidFill>
              <a:srgbClr val="008000">
                <a:alpha val="70195"/>
              </a:srgbClr>
            </a:solidFill>
            <a:prstDash val="solid"/>
            <a:round/>
            <a:headEnd/>
            <a:tailEnd/>
          </a:ln>
        </p:spPr>
        <p:txBody>
          <a:bodyPr lIns="107524" tIns="53762" rIns="107524" bIns="53762" anchor="ctr"/>
          <a:lstStyle/>
          <a:p>
            <a:endParaRPr lang="pt-BR"/>
          </a:p>
        </p:txBody>
      </p:sp>
      <p:sp>
        <p:nvSpPr>
          <p:cNvPr id="20491" name="Rectangle 2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325813" y="779463"/>
            <a:ext cx="4341812" cy="5619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l" eaLnBrk="1" hangingPunct="1"/>
            <a:r>
              <a:rPr lang="pt-BR" sz="2400" b="1" smtClean="0">
                <a:cs typeface="Arial" charset="0"/>
              </a:rPr>
              <a:t>Novos Sistemas Interativos</a:t>
            </a:r>
            <a:r>
              <a:rPr lang="pt-BR" sz="2800" smtClean="0">
                <a:cs typeface="Arial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BR_Mania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1" name="Picture 3" descr="BR-Mania_Painel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2" name="Picture 4" descr="BR-Mania_Painel_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3" name="Picture 5" descr="BR-Mania_Painel_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4" name="Picture 6" descr="BR-Mania_Painel_premmia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5" name="Picture 7" descr="BR-Mania_Painel_prd_serv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6" name="Picture 8" descr="BR-Mania_Painel_krcode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2" name="Rectangle 10"/>
          <p:cNvSpPr>
            <a:spLocks noChangeArrowheads="1"/>
          </p:cNvSpPr>
          <p:nvPr/>
        </p:nvSpPr>
        <p:spPr bwMode="auto">
          <a:xfrm>
            <a:off x="3109913" y="779463"/>
            <a:ext cx="448627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pt-BR" sz="2000" u="sng">
                <a:solidFill>
                  <a:srgbClr val="E90567"/>
                </a:solidFill>
              </a:rPr>
              <a:t>BR Mania: painel de interatividade</a:t>
            </a:r>
          </a:p>
        </p:txBody>
      </p:sp>
      <p:sp>
        <p:nvSpPr>
          <p:cNvPr id="53259" name="Text Box 11"/>
          <p:cNvSpPr txBox="1">
            <a:spLocks noChangeArrowheads="1"/>
          </p:cNvSpPr>
          <p:nvPr/>
        </p:nvSpPr>
        <p:spPr bwMode="auto">
          <a:xfrm>
            <a:off x="4932363" y="1260475"/>
            <a:ext cx="4211637" cy="4146550"/>
          </a:xfrm>
          <a:prstGeom prst="rect">
            <a:avLst/>
          </a:prstGeom>
          <a:solidFill>
            <a:srgbClr val="F0E73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pt-BR"/>
              <a:t>Cadastro no Premmia;</a:t>
            </a:r>
          </a:p>
          <a:p>
            <a:pPr>
              <a:lnSpc>
                <a:spcPct val="80000"/>
              </a:lnSpc>
              <a:buFontTx/>
              <a:buChar char="-"/>
            </a:pPr>
            <a:endParaRPr lang="pt-BR"/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pt-BR"/>
              <a:t> Veiculação de:</a:t>
            </a:r>
          </a:p>
          <a:p>
            <a:pPr>
              <a:lnSpc>
                <a:spcPct val="110000"/>
              </a:lnSpc>
              <a:buFontTx/>
              <a:buChar char="-"/>
            </a:pPr>
            <a:r>
              <a:rPr lang="pt-BR"/>
              <a:t> Propagandas institucionais e Vinhetas (produtos, serviços e ações BR Mania)</a:t>
            </a:r>
          </a:p>
          <a:p>
            <a:pPr>
              <a:lnSpc>
                <a:spcPct val="110000"/>
              </a:lnSpc>
              <a:buFontTx/>
              <a:buChar char="-"/>
            </a:pPr>
            <a:r>
              <a:rPr lang="pt-BR"/>
              <a:t> Mídias sociais da Cia;</a:t>
            </a:r>
          </a:p>
          <a:p>
            <a:pPr>
              <a:lnSpc>
                <a:spcPct val="110000"/>
              </a:lnSpc>
              <a:buFontTx/>
              <a:buChar char="-"/>
            </a:pPr>
            <a:r>
              <a:rPr lang="pt-BR"/>
              <a:t> Propagandas de parceiros;</a:t>
            </a:r>
          </a:p>
          <a:p>
            <a:pPr>
              <a:lnSpc>
                <a:spcPct val="80000"/>
              </a:lnSpc>
              <a:buFontTx/>
              <a:buChar char="-"/>
            </a:pPr>
            <a:endParaRPr lang="pt-BR"/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pt-BR"/>
              <a:t> Informações úteis (tempo, trânsito, noticiário, etc.)</a:t>
            </a:r>
          </a:p>
          <a:p>
            <a:pPr>
              <a:lnSpc>
                <a:spcPct val="80000"/>
              </a:lnSpc>
              <a:buFontTx/>
              <a:buChar char="-"/>
            </a:pPr>
            <a:endParaRPr lang="pt-BR"/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pt-BR"/>
              <a:t> Games interativos de 30 seg (funny photos, quebra cabeça, etc.)</a:t>
            </a:r>
          </a:p>
          <a:p>
            <a:pPr>
              <a:lnSpc>
                <a:spcPct val="80000"/>
              </a:lnSpc>
              <a:buFont typeface="Arial" charset="0"/>
              <a:buChar char="-"/>
            </a:pPr>
            <a:endParaRPr lang="pt-BR"/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pt-BR"/>
              <a:t> Roteirizador (mapa trajeto)</a:t>
            </a:r>
          </a:p>
          <a:p>
            <a:pPr>
              <a:lnSpc>
                <a:spcPct val="80000"/>
              </a:lnSpc>
              <a:buFont typeface="Arial" charset="0"/>
              <a:buChar char="-"/>
            </a:pPr>
            <a:endParaRPr lang="pt-BR"/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pt-BR"/>
              <a:t> Ação keycode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3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8" descr="conhecendo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588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143250" y="0"/>
            <a:ext cx="6356350" cy="5619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l" eaLnBrk="1" hangingPunct="1"/>
            <a:r>
              <a:rPr lang="pt-BR" sz="2000" b="1" smtClean="0">
                <a:cs typeface="Arial" charset="0"/>
              </a:rPr>
              <a:t>Conhecendo outros postos</a:t>
            </a:r>
            <a:endParaRPr lang="pt-BR" sz="2800" b="1" smtClean="0">
              <a:cs typeface="Arial" charset="0"/>
            </a:endParaRPr>
          </a:p>
        </p:txBody>
      </p:sp>
      <p:sp>
        <p:nvSpPr>
          <p:cNvPr id="4099" name="CaixaDeTexto 3"/>
          <p:cNvSpPr txBox="1">
            <a:spLocks noChangeArrowheads="1"/>
          </p:cNvSpPr>
          <p:nvPr/>
        </p:nvSpPr>
        <p:spPr bwMode="auto">
          <a:xfrm>
            <a:off x="3143250" y="857250"/>
            <a:ext cx="11715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b="1"/>
              <a:t>Conceito</a:t>
            </a:r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3"/>
          <p:cNvSpPr>
            <a:spLocks noChangeArrowheads="1"/>
          </p:cNvSpPr>
          <p:nvPr/>
        </p:nvSpPr>
        <p:spPr bwMode="auto">
          <a:xfrm>
            <a:off x="3059113" y="908050"/>
            <a:ext cx="448627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pt-BR" sz="2000" u="sng">
                <a:solidFill>
                  <a:srgbClr val="E90567"/>
                </a:solidFill>
              </a:rPr>
              <a:t>BR Mania: painel de geladeira</a:t>
            </a:r>
          </a:p>
        </p:txBody>
      </p:sp>
      <p:pic>
        <p:nvPicPr>
          <p:cNvPr id="22530" name="Picture 4" descr="BR_Mania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9" name="Picture 5" descr="BR_Mania-gel_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0" name="Picture 6" descr="BR_Mania-gel_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1" name="Picture 7" descr="BR_Mania-gel_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2" name="Picture 8" descr="BR_Mania-gel_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3" name="Picture 9" descr="BR_Mania-gel_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34" name="Text Box 10"/>
          <p:cNvSpPr txBox="1">
            <a:spLocks noChangeArrowheads="1"/>
          </p:cNvSpPr>
          <p:nvPr/>
        </p:nvSpPr>
        <p:spPr bwMode="auto">
          <a:xfrm>
            <a:off x="0" y="4797425"/>
            <a:ext cx="7956550" cy="641350"/>
          </a:xfrm>
          <a:prstGeom prst="rect">
            <a:avLst/>
          </a:prstGeom>
          <a:solidFill>
            <a:srgbClr val="F0E73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2"/>
            <a:r>
              <a:rPr lang="pt-BR"/>
              <a:t> - Comunicação de produtos daquela geladeira (venda a terceiros)</a:t>
            </a:r>
          </a:p>
          <a:p>
            <a:pPr lvl="2"/>
            <a:r>
              <a:rPr lang="pt-BR"/>
              <a:t> - Vinhetas com ações promocionais</a:t>
            </a:r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4786313" y="1357313"/>
            <a:ext cx="4357687" cy="3294062"/>
            <a:chOff x="4211960" y="260648"/>
            <a:chExt cx="5084043" cy="3721596"/>
          </a:xfrm>
        </p:grpSpPr>
        <p:pic>
          <p:nvPicPr>
            <p:cNvPr id="22538" name="Picture 1" descr="Description: http://global.networldalliance.com/new/images/article/stratacache_primasee2.jp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5724128" y="1124744"/>
              <a:ext cx="3571875" cy="2857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39" name="Text Box 10"/>
            <p:cNvSpPr txBox="1">
              <a:spLocks noChangeArrowheads="1"/>
            </p:cNvSpPr>
            <p:nvPr/>
          </p:nvSpPr>
          <p:spPr bwMode="auto">
            <a:xfrm>
              <a:off x="4211960" y="260648"/>
              <a:ext cx="3635896" cy="923330"/>
            </a:xfrm>
            <a:prstGeom prst="rect">
              <a:avLst/>
            </a:prstGeom>
            <a:solidFill>
              <a:srgbClr val="F0E734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lvl="2" algn="ctr"/>
              <a:r>
                <a:rPr lang="pt-BR"/>
                <a:t>Nova Oportunidade de Renda de Midia para Parceiros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2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8" descr="Eletropost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Text Box 3"/>
          <p:cNvSpPr txBox="1">
            <a:spLocks noChangeArrowheads="1"/>
          </p:cNvSpPr>
          <p:nvPr/>
        </p:nvSpPr>
        <p:spPr bwMode="auto">
          <a:xfrm>
            <a:off x="250825" y="1341438"/>
            <a:ext cx="8424863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BR"/>
              <a:t>Recarregar baterias de veículos elétricos (motos e carros) utilizando  energia alternativa </a:t>
            </a:r>
          </a:p>
          <a:p>
            <a:pPr>
              <a:spcBef>
                <a:spcPct val="50000"/>
              </a:spcBef>
            </a:pPr>
            <a:endParaRPr lang="pt-BR"/>
          </a:p>
        </p:txBody>
      </p:sp>
      <p:sp>
        <p:nvSpPr>
          <p:cNvPr id="23555" name="Text Box 4"/>
          <p:cNvSpPr txBox="1">
            <a:spLocks noChangeArrowheads="1"/>
          </p:cNvSpPr>
          <p:nvPr/>
        </p:nvSpPr>
        <p:spPr bwMode="auto">
          <a:xfrm>
            <a:off x="468313" y="3068638"/>
            <a:ext cx="70564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pt-BR"/>
          </a:p>
        </p:txBody>
      </p:sp>
      <p:sp>
        <p:nvSpPr>
          <p:cNvPr id="23556" name="Rectangle 7"/>
          <p:cNvSpPr>
            <a:spLocks noChangeArrowheads="1"/>
          </p:cNvSpPr>
          <p:nvPr/>
        </p:nvSpPr>
        <p:spPr bwMode="auto">
          <a:xfrm>
            <a:off x="3132138" y="-12700"/>
            <a:ext cx="5761037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pt-BR" sz="2000" b="1">
                <a:solidFill>
                  <a:schemeClr val="tx2"/>
                </a:solidFill>
              </a:rPr>
              <a:t>EletroPosto – Em Operação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4" descr="posto conceito barra 20 copi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357313"/>
            <a:ext cx="7291387" cy="530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5" descr="usina_solar_e2"/>
          <p:cNvPicPr>
            <a:picLocks noChangeAspect="1" noChangeArrowheads="1"/>
          </p:cNvPicPr>
          <p:nvPr/>
        </p:nvPicPr>
        <p:blipFill>
          <a:blip r:embed="rId3" cstate="print"/>
          <a:srcRect l="61024" t="19560" b="50000"/>
          <a:stretch>
            <a:fillRect/>
          </a:stretch>
        </p:blipFill>
        <p:spPr bwMode="auto">
          <a:xfrm>
            <a:off x="5773738" y="4424363"/>
            <a:ext cx="3348037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Rectangle 6"/>
          <p:cNvSpPr>
            <a:spLocks noChangeArrowheads="1"/>
          </p:cNvSpPr>
          <p:nvPr/>
        </p:nvSpPr>
        <p:spPr bwMode="auto">
          <a:xfrm>
            <a:off x="3143250" y="0"/>
            <a:ext cx="574992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pt-BR" sz="2000" b="1">
                <a:solidFill>
                  <a:schemeClr val="tx2"/>
                </a:solidFill>
              </a:rPr>
              <a:t>Lavagem</a:t>
            </a:r>
          </a:p>
        </p:txBody>
      </p:sp>
      <p:sp>
        <p:nvSpPr>
          <p:cNvPr id="24580" name="CaixaDeTexto 5"/>
          <p:cNvSpPr txBox="1">
            <a:spLocks noChangeArrowheads="1"/>
          </p:cNvSpPr>
          <p:nvPr/>
        </p:nvSpPr>
        <p:spPr bwMode="auto">
          <a:xfrm>
            <a:off x="3214688" y="928688"/>
            <a:ext cx="31591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b="1">
                <a:solidFill>
                  <a:schemeClr val="tx2"/>
                </a:solidFill>
              </a:rPr>
              <a:t>Reciclagem e Água Quente</a:t>
            </a:r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ChangeArrowheads="1"/>
          </p:cNvSpPr>
          <p:nvPr/>
        </p:nvSpPr>
        <p:spPr bwMode="auto">
          <a:xfrm>
            <a:off x="0" y="692150"/>
            <a:ext cx="9144000" cy="616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7524" tIns="53762" rIns="107524" bIns="53762" anchor="ctr"/>
          <a:lstStyle/>
          <a:p>
            <a:endParaRPr lang="pt-BR"/>
          </a:p>
        </p:txBody>
      </p:sp>
      <p:sp>
        <p:nvSpPr>
          <p:cNvPr id="25602" name="AutoShape 3"/>
          <p:cNvSpPr>
            <a:spLocks noChangeArrowheads="1"/>
          </p:cNvSpPr>
          <p:nvPr/>
        </p:nvSpPr>
        <p:spPr bwMode="auto">
          <a:xfrm>
            <a:off x="8101013" y="1809750"/>
            <a:ext cx="792162" cy="503238"/>
          </a:xfrm>
          <a:prstGeom prst="leftArrow">
            <a:avLst>
              <a:gd name="adj1" fmla="val 50000"/>
              <a:gd name="adj2" fmla="val 39353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25603" name="Rectangle 4"/>
          <p:cNvSpPr>
            <a:spLocks noChangeArrowheads="1"/>
          </p:cNvSpPr>
          <p:nvPr/>
        </p:nvSpPr>
        <p:spPr bwMode="auto">
          <a:xfrm>
            <a:off x="6200775" y="4337050"/>
            <a:ext cx="8445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7524" tIns="53762" rIns="107524" bIns="53762" anchor="ctr"/>
          <a:lstStyle/>
          <a:p>
            <a:endParaRPr lang="pt-BR"/>
          </a:p>
        </p:txBody>
      </p:sp>
      <p:sp>
        <p:nvSpPr>
          <p:cNvPr id="25604" name="Rectangle 5"/>
          <p:cNvSpPr>
            <a:spLocks noChangeArrowheads="1"/>
          </p:cNvSpPr>
          <p:nvPr/>
        </p:nvSpPr>
        <p:spPr bwMode="auto">
          <a:xfrm>
            <a:off x="3879850" y="5403850"/>
            <a:ext cx="6334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7524" tIns="53762" rIns="107524" bIns="53762" anchor="ctr"/>
          <a:lstStyle/>
          <a:p>
            <a:endParaRPr lang="pt-BR"/>
          </a:p>
        </p:txBody>
      </p:sp>
      <p:pic>
        <p:nvPicPr>
          <p:cNvPr id="25605" name="Picture 6" descr="vf1"/>
          <p:cNvPicPr>
            <a:picLocks noChangeAspect="1" noChangeArrowheads="1"/>
          </p:cNvPicPr>
          <p:nvPr/>
        </p:nvPicPr>
        <p:blipFill>
          <a:blip r:embed="rId2" cstate="print">
            <a:lum bright="2000" contrast="66000"/>
          </a:blip>
          <a:srcRect/>
          <a:stretch>
            <a:fillRect/>
          </a:stretch>
        </p:blipFill>
        <p:spPr bwMode="auto">
          <a:xfrm>
            <a:off x="6811963" y="1620838"/>
            <a:ext cx="2073275" cy="189706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25606" name="Text Box 7"/>
          <p:cNvSpPr txBox="1">
            <a:spLocks noChangeArrowheads="1"/>
          </p:cNvSpPr>
          <p:nvPr/>
        </p:nvSpPr>
        <p:spPr bwMode="auto">
          <a:xfrm>
            <a:off x="3143250" y="857250"/>
            <a:ext cx="6000750" cy="60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7524" tIns="53762" rIns="107524" bIns="53762">
            <a:spAutoFit/>
          </a:bodyPr>
          <a:lstStyle/>
          <a:p>
            <a:r>
              <a:rPr lang="pt-BR" sz="1600" b="1"/>
              <a:t>Uso e reciclagem de água de chuva  aquecida na lavagem de veículos para redução de detergentes</a:t>
            </a:r>
          </a:p>
        </p:txBody>
      </p:sp>
      <p:pic>
        <p:nvPicPr>
          <p:cNvPr id="25607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8" y="3825875"/>
            <a:ext cx="2120900" cy="237648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25608" name="Picture 9" descr="j029382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520825"/>
            <a:ext cx="2084388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9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68650" y="3968750"/>
            <a:ext cx="2659063" cy="23749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56331" name="Picture 11" descr="Foto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09963" y="1449388"/>
            <a:ext cx="2857500" cy="2332037"/>
          </a:xfrm>
          <a:prstGeom prst="rect">
            <a:avLst/>
          </a:prstGeom>
          <a:noFill/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25611" name="Picture 1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67438" y="4113213"/>
            <a:ext cx="2949575" cy="199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12" name="Line 13"/>
          <p:cNvSpPr>
            <a:spLocks noChangeShapeType="1"/>
          </p:cNvSpPr>
          <p:nvPr/>
        </p:nvSpPr>
        <p:spPr bwMode="auto">
          <a:xfrm>
            <a:off x="2579688" y="2382838"/>
            <a:ext cx="530225" cy="1587"/>
          </a:xfrm>
          <a:prstGeom prst="line">
            <a:avLst/>
          </a:prstGeom>
          <a:noFill/>
          <a:ln w="76200">
            <a:solidFill>
              <a:schemeClr val="folHlink"/>
            </a:solidFill>
            <a:round/>
            <a:headEnd/>
            <a:tailEnd type="triangle" w="med" len="med"/>
          </a:ln>
        </p:spPr>
        <p:txBody>
          <a:bodyPr lIns="107524" tIns="53762" rIns="107524" bIns="53762" anchor="ctr"/>
          <a:lstStyle/>
          <a:p>
            <a:endParaRPr lang="pt-BR"/>
          </a:p>
        </p:txBody>
      </p:sp>
      <p:sp>
        <p:nvSpPr>
          <p:cNvPr id="25613" name="Line 14"/>
          <p:cNvSpPr>
            <a:spLocks noChangeShapeType="1"/>
          </p:cNvSpPr>
          <p:nvPr/>
        </p:nvSpPr>
        <p:spPr bwMode="auto">
          <a:xfrm>
            <a:off x="6226175" y="2268538"/>
            <a:ext cx="530225" cy="1587"/>
          </a:xfrm>
          <a:prstGeom prst="line">
            <a:avLst/>
          </a:prstGeom>
          <a:noFill/>
          <a:ln w="76200">
            <a:solidFill>
              <a:schemeClr val="folHlink"/>
            </a:solidFill>
            <a:round/>
            <a:headEnd/>
            <a:tailEnd type="triangle" w="med" len="med"/>
          </a:ln>
        </p:spPr>
        <p:txBody>
          <a:bodyPr lIns="107524" tIns="53762" rIns="107524" bIns="53762" anchor="ctr"/>
          <a:lstStyle/>
          <a:p>
            <a:endParaRPr lang="pt-BR"/>
          </a:p>
        </p:txBody>
      </p:sp>
      <p:sp>
        <p:nvSpPr>
          <p:cNvPr id="25614" name="Line 15"/>
          <p:cNvSpPr>
            <a:spLocks noChangeShapeType="1"/>
          </p:cNvSpPr>
          <p:nvPr/>
        </p:nvSpPr>
        <p:spPr bwMode="auto">
          <a:xfrm>
            <a:off x="7421563" y="3709988"/>
            <a:ext cx="1587" cy="574675"/>
          </a:xfrm>
          <a:prstGeom prst="line">
            <a:avLst/>
          </a:prstGeom>
          <a:noFill/>
          <a:ln w="76200">
            <a:solidFill>
              <a:schemeClr val="folHlink"/>
            </a:solidFill>
            <a:round/>
            <a:headEnd/>
            <a:tailEnd type="triangle" w="med" len="med"/>
          </a:ln>
        </p:spPr>
        <p:txBody>
          <a:bodyPr lIns="107524" tIns="53762" rIns="107524" bIns="53762" anchor="ctr"/>
          <a:lstStyle/>
          <a:p>
            <a:endParaRPr lang="pt-BR"/>
          </a:p>
        </p:txBody>
      </p:sp>
      <p:sp>
        <p:nvSpPr>
          <p:cNvPr id="25615" name="Line 16"/>
          <p:cNvSpPr>
            <a:spLocks noChangeShapeType="1"/>
          </p:cNvSpPr>
          <p:nvPr/>
        </p:nvSpPr>
        <p:spPr bwMode="auto">
          <a:xfrm flipH="1" flipV="1">
            <a:off x="5767388" y="5768975"/>
            <a:ext cx="457200" cy="28575"/>
          </a:xfrm>
          <a:prstGeom prst="line">
            <a:avLst/>
          </a:prstGeom>
          <a:noFill/>
          <a:ln w="76200">
            <a:solidFill>
              <a:schemeClr val="folHlink"/>
            </a:solidFill>
            <a:round/>
            <a:headEnd/>
            <a:tailEnd type="triangle" w="med" len="med"/>
          </a:ln>
        </p:spPr>
        <p:txBody>
          <a:bodyPr lIns="107524" tIns="53762" rIns="107524" bIns="53762" anchor="ctr"/>
          <a:lstStyle/>
          <a:p>
            <a:endParaRPr lang="pt-BR"/>
          </a:p>
        </p:txBody>
      </p:sp>
      <p:sp>
        <p:nvSpPr>
          <p:cNvPr id="25616" name="Line 17"/>
          <p:cNvSpPr>
            <a:spLocks noChangeShapeType="1"/>
          </p:cNvSpPr>
          <p:nvPr/>
        </p:nvSpPr>
        <p:spPr bwMode="auto">
          <a:xfrm flipH="1">
            <a:off x="2436813" y="5797550"/>
            <a:ext cx="398462" cy="1588"/>
          </a:xfrm>
          <a:prstGeom prst="line">
            <a:avLst/>
          </a:prstGeom>
          <a:noFill/>
          <a:ln w="76200">
            <a:solidFill>
              <a:schemeClr val="folHlink"/>
            </a:solidFill>
            <a:round/>
            <a:headEnd/>
            <a:tailEnd type="triangle" w="med" len="med"/>
          </a:ln>
        </p:spPr>
        <p:txBody>
          <a:bodyPr lIns="107524" tIns="53762" rIns="107524" bIns="53762" anchor="ctr"/>
          <a:lstStyle/>
          <a:p>
            <a:endParaRPr lang="pt-BR"/>
          </a:p>
        </p:txBody>
      </p:sp>
      <p:sp>
        <p:nvSpPr>
          <p:cNvPr id="25617" name="Text Box 18"/>
          <p:cNvSpPr txBox="1">
            <a:spLocks noChangeArrowheads="1"/>
          </p:cNvSpPr>
          <p:nvPr/>
        </p:nvSpPr>
        <p:spPr bwMode="auto">
          <a:xfrm>
            <a:off x="2446338" y="2506663"/>
            <a:ext cx="1322387" cy="392112"/>
          </a:xfrm>
          <a:prstGeom prst="rect">
            <a:avLst/>
          </a:prstGeom>
          <a:solidFill>
            <a:schemeClr val="bg1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lIns="107524" tIns="53762" rIns="107524" bIns="53762">
            <a:spAutoFit/>
          </a:bodyPr>
          <a:lstStyle/>
          <a:p>
            <a:pPr algn="ctr" defTabSz="1074738">
              <a:spcBef>
                <a:spcPct val="50000"/>
              </a:spcBef>
            </a:pPr>
            <a:r>
              <a:rPr lang="pt-BR" b="1"/>
              <a:t>Captação</a:t>
            </a:r>
          </a:p>
        </p:txBody>
      </p:sp>
      <p:sp>
        <p:nvSpPr>
          <p:cNvPr id="25618" name="Text Box 19"/>
          <p:cNvSpPr txBox="1">
            <a:spLocks noChangeArrowheads="1"/>
          </p:cNvSpPr>
          <p:nvPr/>
        </p:nvSpPr>
        <p:spPr bwMode="auto">
          <a:xfrm>
            <a:off x="7154863" y="5913438"/>
            <a:ext cx="1989137" cy="392112"/>
          </a:xfrm>
          <a:prstGeom prst="rect">
            <a:avLst/>
          </a:prstGeom>
          <a:solidFill>
            <a:schemeClr val="bg1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lIns="107524" tIns="53762" rIns="107524" bIns="53762">
            <a:spAutoFit/>
          </a:bodyPr>
          <a:lstStyle/>
          <a:p>
            <a:pPr algn="ctr" defTabSz="1074738">
              <a:spcBef>
                <a:spcPct val="50000"/>
              </a:spcBef>
            </a:pPr>
            <a:r>
              <a:rPr lang="pt-BR" b="1">
                <a:solidFill>
                  <a:srgbClr val="000066"/>
                </a:solidFill>
              </a:rPr>
              <a:t>Aquecimento</a:t>
            </a:r>
          </a:p>
        </p:txBody>
      </p:sp>
      <p:sp>
        <p:nvSpPr>
          <p:cNvPr id="25619" name="Text Box 20"/>
          <p:cNvSpPr txBox="1">
            <a:spLocks noChangeArrowheads="1"/>
          </p:cNvSpPr>
          <p:nvPr/>
        </p:nvSpPr>
        <p:spPr bwMode="auto">
          <a:xfrm>
            <a:off x="3632200" y="5984875"/>
            <a:ext cx="1663700" cy="3921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lIns="107524" tIns="53762" rIns="107524" bIns="53762">
            <a:spAutoFit/>
          </a:bodyPr>
          <a:lstStyle/>
          <a:p>
            <a:pPr algn="ctr" defTabSz="1074738">
              <a:spcBef>
                <a:spcPct val="50000"/>
              </a:spcBef>
            </a:pPr>
            <a:r>
              <a:rPr lang="pt-BR" b="1">
                <a:solidFill>
                  <a:srgbClr val="000066"/>
                </a:solidFill>
              </a:rPr>
              <a:t>Lavagem</a:t>
            </a:r>
          </a:p>
        </p:txBody>
      </p:sp>
      <p:sp>
        <p:nvSpPr>
          <p:cNvPr id="25620" name="Text Box 21"/>
          <p:cNvSpPr txBox="1">
            <a:spLocks noChangeArrowheads="1"/>
          </p:cNvSpPr>
          <p:nvPr/>
        </p:nvSpPr>
        <p:spPr bwMode="auto">
          <a:xfrm>
            <a:off x="382588" y="5984875"/>
            <a:ext cx="1663700" cy="3921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lIns="107524" tIns="53762" rIns="107524" bIns="53762">
            <a:spAutoFit/>
          </a:bodyPr>
          <a:lstStyle/>
          <a:p>
            <a:pPr algn="ctr" defTabSz="1074738">
              <a:spcBef>
                <a:spcPct val="50000"/>
              </a:spcBef>
            </a:pPr>
            <a:r>
              <a:rPr lang="pt-BR" b="1">
                <a:solidFill>
                  <a:srgbClr val="000066"/>
                </a:solidFill>
              </a:rPr>
              <a:t>Reciclagem</a:t>
            </a:r>
          </a:p>
        </p:txBody>
      </p:sp>
      <p:sp>
        <p:nvSpPr>
          <p:cNvPr id="25621" name="Text Box 22"/>
          <p:cNvSpPr txBox="1">
            <a:spLocks noChangeArrowheads="1"/>
          </p:cNvSpPr>
          <p:nvPr/>
        </p:nvSpPr>
        <p:spPr bwMode="auto">
          <a:xfrm>
            <a:off x="5969000" y="2528888"/>
            <a:ext cx="1339850" cy="392112"/>
          </a:xfrm>
          <a:prstGeom prst="rect">
            <a:avLst/>
          </a:prstGeom>
          <a:solidFill>
            <a:schemeClr val="bg1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lIns="107524" tIns="53762" rIns="107524" bIns="53762">
            <a:spAutoFit/>
          </a:bodyPr>
          <a:lstStyle/>
          <a:p>
            <a:pPr algn="ctr" defTabSz="1074738">
              <a:spcBef>
                <a:spcPct val="50000"/>
              </a:spcBef>
            </a:pPr>
            <a:r>
              <a:rPr lang="pt-BR" b="1"/>
              <a:t>Filtragem</a:t>
            </a:r>
          </a:p>
        </p:txBody>
      </p:sp>
      <p:sp>
        <p:nvSpPr>
          <p:cNvPr id="25622" name="Text Box 23"/>
          <p:cNvSpPr txBox="1">
            <a:spLocks noChangeArrowheads="1"/>
          </p:cNvSpPr>
          <p:nvPr/>
        </p:nvSpPr>
        <p:spPr bwMode="auto">
          <a:xfrm>
            <a:off x="3203575" y="0"/>
            <a:ext cx="59404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BR" sz="2000" b="1"/>
              <a:t>Sistema de lavagem sustentável maximizado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975" y="981075"/>
            <a:ext cx="6113463" cy="4471988"/>
          </a:xfrm>
          <a:prstGeom prst="rect">
            <a:avLst/>
          </a:prstGeom>
          <a:noFill/>
          <a:ln w="38100" algn="ctr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3071813" y="0"/>
            <a:ext cx="5830887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pt-BR" sz="2000" b="1" dirty="0">
                <a:latin typeface="+mj-lt"/>
              </a:rPr>
              <a:t>Telhado Branco e  Telhado Verde </a:t>
            </a:r>
            <a:endParaRPr lang="pt-BR" sz="2000" dirty="0">
              <a:latin typeface="+mj-lt"/>
            </a:endParaRPr>
          </a:p>
        </p:txBody>
      </p:sp>
      <p:sp>
        <p:nvSpPr>
          <p:cNvPr id="58372" name="Text Box 4"/>
          <p:cNvSpPr txBox="1">
            <a:spLocks noChangeArrowheads="1"/>
          </p:cNvSpPr>
          <p:nvPr/>
        </p:nvSpPr>
        <p:spPr bwMode="auto">
          <a:xfrm>
            <a:off x="179388" y="1341438"/>
            <a:ext cx="2089150" cy="1379537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BR" sz="1200" b="1"/>
              <a:t>Telhado Branco – redução de  50% da temperatura sobre a superfície do telhado, representando cerca de 6ºC a 8ºC a menos na temperatura do ambiente.</a:t>
            </a:r>
            <a:endParaRPr lang="pt-BR" sz="1200"/>
          </a:p>
        </p:txBody>
      </p:sp>
      <p:sp>
        <p:nvSpPr>
          <p:cNvPr id="58373" name="Text Box 5"/>
          <p:cNvSpPr txBox="1">
            <a:spLocks noChangeArrowheads="1"/>
          </p:cNvSpPr>
          <p:nvPr/>
        </p:nvSpPr>
        <p:spPr bwMode="auto">
          <a:xfrm>
            <a:off x="3635375" y="5734050"/>
            <a:ext cx="4321175" cy="466725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BR" sz="1200" b="1"/>
              <a:t>Telhado verde - melhorias nas condições de conforto acústico, com redução da temperatura interna.</a:t>
            </a:r>
          </a:p>
        </p:txBody>
      </p:sp>
      <p:sp>
        <p:nvSpPr>
          <p:cNvPr id="58374" name="Line 6"/>
          <p:cNvSpPr>
            <a:spLocks noChangeShapeType="1"/>
          </p:cNvSpPr>
          <p:nvPr/>
        </p:nvSpPr>
        <p:spPr bwMode="auto">
          <a:xfrm>
            <a:off x="2411413" y="2492375"/>
            <a:ext cx="1655762" cy="1512888"/>
          </a:xfrm>
          <a:prstGeom prst="line">
            <a:avLst/>
          </a:prstGeom>
          <a:noFill/>
          <a:ln w="38100">
            <a:solidFill>
              <a:srgbClr val="FFFF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pt-BR"/>
          </a:p>
        </p:txBody>
      </p:sp>
      <p:sp>
        <p:nvSpPr>
          <p:cNvPr id="58376" name="Line 8"/>
          <p:cNvSpPr>
            <a:spLocks noChangeShapeType="1"/>
          </p:cNvSpPr>
          <p:nvPr/>
        </p:nvSpPr>
        <p:spPr bwMode="auto">
          <a:xfrm>
            <a:off x="2411413" y="2492375"/>
            <a:ext cx="3313112" cy="71438"/>
          </a:xfrm>
          <a:prstGeom prst="line">
            <a:avLst/>
          </a:prstGeom>
          <a:noFill/>
          <a:ln w="38100">
            <a:solidFill>
              <a:srgbClr val="FFFF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pt-BR"/>
          </a:p>
        </p:txBody>
      </p:sp>
      <p:sp>
        <p:nvSpPr>
          <p:cNvPr id="58382" name="Line 14"/>
          <p:cNvSpPr>
            <a:spLocks noChangeShapeType="1"/>
          </p:cNvSpPr>
          <p:nvPr/>
        </p:nvSpPr>
        <p:spPr bwMode="auto">
          <a:xfrm flipV="1">
            <a:off x="7019925" y="4652963"/>
            <a:ext cx="287338" cy="1079500"/>
          </a:xfrm>
          <a:prstGeom prst="line">
            <a:avLst/>
          </a:prstGeom>
          <a:noFill/>
          <a:ln w="38100">
            <a:solidFill>
              <a:srgbClr val="F0E734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8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8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8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58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2" grpId="0" animBg="1"/>
      <p:bldP spid="58372" grpId="1" animBg="1"/>
      <p:bldP spid="58373" grpId="0" animBg="1"/>
      <p:bldP spid="58374" grpId="0" animBg="1"/>
      <p:bldP spid="58374" grpId="1" animBg="1"/>
      <p:bldP spid="58376" grpId="0" animBg="1"/>
      <p:bldP spid="58376" grpId="1" animBg="1"/>
      <p:bldP spid="5838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6" descr="luminarias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81" name="Line 17"/>
          <p:cNvSpPr>
            <a:spLocks noChangeShapeType="1"/>
          </p:cNvSpPr>
          <p:nvPr/>
        </p:nvSpPr>
        <p:spPr bwMode="auto">
          <a:xfrm flipH="1" flipV="1">
            <a:off x="6659563" y="2420938"/>
            <a:ext cx="1441450" cy="24479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90000" tIns="46800" rIns="90000" bIns="46800">
            <a:spAutoFit/>
          </a:bodyPr>
          <a:lstStyle/>
          <a:p>
            <a:endParaRPr lang="pt-BR"/>
          </a:p>
        </p:txBody>
      </p:sp>
      <p:sp>
        <p:nvSpPr>
          <p:cNvPr id="36882" name="Line 18"/>
          <p:cNvSpPr>
            <a:spLocks noChangeShapeType="1"/>
          </p:cNvSpPr>
          <p:nvPr/>
        </p:nvSpPr>
        <p:spPr bwMode="auto">
          <a:xfrm flipH="1" flipV="1">
            <a:off x="5292725" y="2636838"/>
            <a:ext cx="3167063" cy="13684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90000" tIns="46800" rIns="90000" bIns="46800">
            <a:spAutoFit/>
          </a:bodyPr>
          <a:lstStyle/>
          <a:p>
            <a:endParaRPr lang="pt-BR"/>
          </a:p>
        </p:txBody>
      </p:sp>
      <p:sp>
        <p:nvSpPr>
          <p:cNvPr id="28676" name="Rectangle 24"/>
          <p:cNvSpPr>
            <a:spLocks noChangeArrowheads="1"/>
          </p:cNvSpPr>
          <p:nvPr/>
        </p:nvSpPr>
        <p:spPr bwMode="auto">
          <a:xfrm>
            <a:off x="3143250" y="0"/>
            <a:ext cx="82296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pt-BR" sz="2000" b="1">
                <a:solidFill>
                  <a:schemeClr val="tx2"/>
                </a:solidFill>
              </a:rPr>
              <a:t>Luminárias</a:t>
            </a:r>
          </a:p>
        </p:txBody>
      </p:sp>
      <p:sp>
        <p:nvSpPr>
          <p:cNvPr id="28677" name="Text Box 25"/>
          <p:cNvSpPr txBox="1">
            <a:spLocks noChangeArrowheads="1"/>
          </p:cNvSpPr>
          <p:nvPr/>
        </p:nvSpPr>
        <p:spPr bwMode="auto">
          <a:xfrm>
            <a:off x="179388" y="1268413"/>
            <a:ext cx="8424862" cy="201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BR"/>
              <a:t> - Prever uso de luminárias LED;</a:t>
            </a:r>
          </a:p>
          <a:p>
            <a:pPr>
              <a:spcBef>
                <a:spcPct val="50000"/>
              </a:spcBef>
            </a:pPr>
            <a:r>
              <a:rPr lang="pt-BR"/>
              <a:t> - Menor consumo/Maior vida útil;</a:t>
            </a:r>
          </a:p>
          <a:p>
            <a:pPr>
              <a:spcBef>
                <a:spcPct val="50000"/>
              </a:spcBef>
            </a:pPr>
            <a:r>
              <a:rPr lang="pt-BR"/>
              <a:t> - Retorno do investimento em </a:t>
            </a:r>
          </a:p>
          <a:p>
            <a:pPr>
              <a:spcBef>
                <a:spcPct val="50000"/>
              </a:spcBef>
            </a:pPr>
            <a:r>
              <a:rPr lang="pt-BR"/>
              <a:t>14 meses;</a:t>
            </a:r>
          </a:p>
          <a:p>
            <a:pPr>
              <a:spcBef>
                <a:spcPct val="50000"/>
              </a:spcBef>
            </a:pPr>
            <a:r>
              <a:rPr lang="pt-BR"/>
              <a:t> - Prever Iluminação Zenital;</a:t>
            </a:r>
          </a:p>
        </p:txBody>
      </p:sp>
      <p:sp>
        <p:nvSpPr>
          <p:cNvPr id="36892" name="Rectangle 28"/>
          <p:cNvSpPr>
            <a:spLocks noChangeArrowheads="1"/>
          </p:cNvSpPr>
          <p:nvPr/>
        </p:nvSpPr>
        <p:spPr bwMode="auto">
          <a:xfrm>
            <a:off x="3779838" y="4437063"/>
            <a:ext cx="5364162" cy="1223962"/>
          </a:xfrm>
          <a:prstGeom prst="rect">
            <a:avLst/>
          </a:prstGeom>
          <a:noFill/>
          <a:ln w="9525" algn="ctr">
            <a:solidFill>
              <a:srgbClr val="FF33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pt-B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68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6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81" grpId="0" animBg="1"/>
      <p:bldP spid="36882" grpId="0" animBg="1"/>
      <p:bldP spid="36882" grpId="1" animBg="1"/>
      <p:bldP spid="3689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7" descr="fundo apres_Fechament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4" descr="conhecendo_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3071813" y="0"/>
            <a:ext cx="635635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pt-BR" sz="2000" b="1">
                <a:solidFill>
                  <a:schemeClr val="tx2"/>
                </a:solidFill>
              </a:rPr>
              <a:t>Conhecendo outros postos</a:t>
            </a:r>
          </a:p>
        </p:txBody>
      </p:sp>
      <p:sp>
        <p:nvSpPr>
          <p:cNvPr id="5123" name="CaixaDeTexto 3"/>
          <p:cNvSpPr txBox="1">
            <a:spLocks noChangeArrowheads="1"/>
          </p:cNvSpPr>
          <p:nvPr/>
        </p:nvSpPr>
        <p:spPr bwMode="auto">
          <a:xfrm>
            <a:off x="3214688" y="928688"/>
            <a:ext cx="11715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b="1">
                <a:solidFill>
                  <a:schemeClr val="tx2"/>
                </a:solidFill>
              </a:rPr>
              <a:t>Conceito</a:t>
            </a:r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4" descr="conhecendo_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975"/>
            <a:ext cx="9144000" cy="566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5" descr="conhecendo_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341438"/>
            <a:ext cx="9144000" cy="551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6" descr="conhecendo_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341438"/>
            <a:ext cx="9144000" cy="551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7" descr="conhecendo_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3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143250" y="0"/>
            <a:ext cx="5710238" cy="5619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l" eaLnBrk="1" hangingPunct="1"/>
            <a:r>
              <a:rPr lang="pt-BR" sz="2000" b="1" smtClean="0">
                <a:cs typeface="Arial" charset="0"/>
              </a:rPr>
              <a:t>Posto do futuro Parque das Rosas </a:t>
            </a:r>
          </a:p>
        </p:txBody>
      </p:sp>
      <p:sp>
        <p:nvSpPr>
          <p:cNvPr id="7170" name="Text Box 9"/>
          <p:cNvSpPr txBox="1">
            <a:spLocks noChangeArrowheads="1"/>
          </p:cNvSpPr>
          <p:nvPr/>
        </p:nvSpPr>
        <p:spPr bwMode="auto">
          <a:xfrm>
            <a:off x="250825" y="1628775"/>
            <a:ext cx="8785225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7524" tIns="53762" rIns="107524" bIns="53762">
            <a:spAutoFit/>
          </a:bodyPr>
          <a:lstStyle/>
          <a:p>
            <a:pPr>
              <a:lnSpc>
                <a:spcPct val="110000"/>
              </a:lnSpc>
              <a:buFontTx/>
              <a:buChar char="-"/>
            </a:pPr>
            <a:r>
              <a:rPr lang="pt-BR" b="1">
                <a:solidFill>
                  <a:schemeClr val="tx2"/>
                </a:solidFill>
              </a:rPr>
              <a:t> POSTO PARQUE DAS ROSAS;</a:t>
            </a:r>
          </a:p>
          <a:p>
            <a:pPr>
              <a:lnSpc>
                <a:spcPct val="110000"/>
              </a:lnSpc>
            </a:pPr>
            <a:endParaRPr lang="pt-BR" b="1">
              <a:solidFill>
                <a:schemeClr val="tx2"/>
              </a:solidFill>
            </a:endParaRPr>
          </a:p>
          <a:p>
            <a:pPr>
              <a:lnSpc>
                <a:spcPct val="110000"/>
              </a:lnSpc>
              <a:buFontTx/>
              <a:buChar char="-"/>
            </a:pPr>
            <a:r>
              <a:rPr lang="pt-BR" b="1">
                <a:solidFill>
                  <a:schemeClr val="tx2"/>
                </a:solidFill>
              </a:rPr>
              <a:t> APROVEITAMENTO DE ESTRUTURAS EXISTENTES;</a:t>
            </a:r>
          </a:p>
          <a:p>
            <a:pPr>
              <a:lnSpc>
                <a:spcPct val="110000"/>
              </a:lnSpc>
            </a:pPr>
            <a:endParaRPr lang="pt-BR" b="1">
              <a:solidFill>
                <a:schemeClr val="tx2"/>
              </a:solidFill>
            </a:endParaRPr>
          </a:p>
          <a:p>
            <a:pPr>
              <a:lnSpc>
                <a:spcPct val="110000"/>
              </a:lnSpc>
              <a:buFontTx/>
              <a:buChar char="-"/>
            </a:pPr>
            <a:r>
              <a:rPr lang="pt-BR" b="1">
                <a:solidFill>
                  <a:schemeClr val="tx2"/>
                </a:solidFill>
              </a:rPr>
              <a:t> CRIAR UM LOCAL PARA INSTALAÇÃO E AVALIAÇÃO DE NOVAS </a:t>
            </a:r>
          </a:p>
          <a:p>
            <a:pPr>
              <a:lnSpc>
                <a:spcPct val="110000"/>
              </a:lnSpc>
            </a:pPr>
            <a:r>
              <a:rPr lang="pt-BR" b="1">
                <a:solidFill>
                  <a:schemeClr val="tx2"/>
                </a:solidFill>
              </a:rPr>
              <a:t>TECNOLOGIAS;</a:t>
            </a:r>
          </a:p>
          <a:p>
            <a:pPr>
              <a:lnSpc>
                <a:spcPct val="110000"/>
              </a:lnSpc>
            </a:pPr>
            <a:endParaRPr lang="pt-BR" b="1">
              <a:solidFill>
                <a:schemeClr val="tx2"/>
              </a:solidFill>
            </a:endParaRPr>
          </a:p>
          <a:p>
            <a:pPr>
              <a:lnSpc>
                <a:spcPct val="110000"/>
              </a:lnSpc>
              <a:buFontTx/>
              <a:buChar char="-"/>
            </a:pPr>
            <a:r>
              <a:rPr lang="pt-BR" b="1">
                <a:solidFill>
                  <a:schemeClr val="tx2"/>
                </a:solidFill>
              </a:rPr>
              <a:t> FOCO NA SUSTENTABILIDADE;</a:t>
            </a:r>
          </a:p>
          <a:p>
            <a:pPr>
              <a:lnSpc>
                <a:spcPct val="110000"/>
              </a:lnSpc>
            </a:pPr>
            <a:endParaRPr lang="pt-BR" b="1">
              <a:solidFill>
                <a:schemeClr val="tx2"/>
              </a:solidFill>
            </a:endParaRPr>
          </a:p>
          <a:p>
            <a:pPr>
              <a:lnSpc>
                <a:spcPct val="110000"/>
              </a:lnSpc>
              <a:buFontTx/>
              <a:buChar char="-"/>
            </a:pPr>
            <a:r>
              <a:rPr lang="pt-BR" b="1">
                <a:solidFill>
                  <a:schemeClr val="tx2"/>
                </a:solidFill>
              </a:rPr>
              <a:t> APLICAÇÃO DE SISTEMAS RECONHECIMENTO DO INDIVÍDUO E FIDELIZAÇÃO;</a:t>
            </a:r>
          </a:p>
          <a:p>
            <a:pPr>
              <a:lnSpc>
                <a:spcPct val="110000"/>
              </a:lnSpc>
            </a:pPr>
            <a:endParaRPr lang="pt-BR" b="1">
              <a:solidFill>
                <a:schemeClr val="tx2"/>
              </a:solidFill>
            </a:endParaRPr>
          </a:p>
          <a:p>
            <a:pPr>
              <a:lnSpc>
                <a:spcPct val="110000"/>
              </a:lnSpc>
            </a:pPr>
            <a:r>
              <a:rPr lang="pt-BR" b="1">
                <a:solidFill>
                  <a:schemeClr val="tx2"/>
                </a:solidFill>
              </a:rPr>
              <a:t>- REFORÇO DE MARCA - POSICIONAMENTO PREMIUM;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8" descr="fundo apres_Capa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4" name="Rectangle 9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2420938"/>
            <a:ext cx="9144000" cy="7921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pt-BR" smtClean="0">
                <a:cs typeface="Arial" charset="0"/>
              </a:rPr>
              <a:t>Intel</a:t>
            </a:r>
          </a:p>
        </p:txBody>
      </p:sp>
      <p:sp>
        <p:nvSpPr>
          <p:cNvPr id="8195" name="Rectangle 10"/>
          <p:cNvSpPr>
            <a:spLocks noChangeArrowheads="1"/>
          </p:cNvSpPr>
          <p:nvPr/>
        </p:nvSpPr>
        <p:spPr bwMode="auto">
          <a:xfrm>
            <a:off x="0" y="3213100"/>
            <a:ext cx="914400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pt-BR" sz="2400">
              <a:solidFill>
                <a:schemeClr val="tx2"/>
              </a:solidFill>
            </a:endParaRPr>
          </a:p>
        </p:txBody>
      </p:sp>
      <p:grpSp>
        <p:nvGrpSpPr>
          <p:cNvPr id="8196" name="Group 9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5445224"/>
          </a:xfrm>
        </p:grpSpPr>
        <p:pic>
          <p:nvPicPr>
            <p:cNvPr id="8198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9144000" cy="544522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8199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267744" y="4077072"/>
              <a:ext cx="1368152" cy="28803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  <p:sp>
        <p:nvSpPr>
          <p:cNvPr id="8197" name="Botão de ação: Documento 7">
            <a:hlinkClick r:id="rId6" action="ppaction://program" highlightClick="1"/>
          </p:cNvPr>
          <p:cNvSpPr>
            <a:spLocks noChangeArrowheads="1"/>
          </p:cNvSpPr>
          <p:nvPr/>
        </p:nvSpPr>
        <p:spPr bwMode="auto">
          <a:xfrm>
            <a:off x="1770063" y="6388100"/>
            <a:ext cx="184150" cy="366713"/>
          </a:xfrm>
          <a:prstGeom prst="actionButtonDocument">
            <a:avLst/>
          </a:prstGeom>
          <a:solidFill>
            <a:schemeClr val="bg1"/>
          </a:solidFill>
          <a:ln w="9525" algn="ctr">
            <a:noFill/>
            <a:round/>
            <a:headEnd/>
            <a:tailEnd/>
          </a:ln>
        </p:spPr>
        <p:txBody>
          <a:bodyPr wrap="none">
            <a:spAutoFit/>
          </a:bodyPr>
          <a:lstStyle/>
          <a:p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3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071813" y="0"/>
            <a:ext cx="4918075" cy="5619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l" eaLnBrk="1" hangingPunct="1"/>
            <a:r>
              <a:rPr lang="pt-BR" sz="2000" b="1" smtClean="0">
                <a:cs typeface="Arial" charset="0"/>
              </a:rPr>
              <a:t>Novos Sistemas Interativos </a:t>
            </a:r>
          </a:p>
        </p:txBody>
      </p:sp>
      <p:sp>
        <p:nvSpPr>
          <p:cNvPr id="9218" name="Rectangle 4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971550" y="1519238"/>
            <a:ext cx="7704138" cy="38179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pt-BR" sz="2400" b="1" smtClean="0">
                <a:cs typeface="Arial" charset="0"/>
              </a:rPr>
              <a:t>Pista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pt-BR" sz="2000" smtClean="0">
                <a:cs typeface="Arial" charset="0"/>
              </a:rPr>
              <a:t>	- Sistema de Reconhecimento TAG/Veículo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pt-BR" sz="2000" smtClean="0">
                <a:cs typeface="Arial" charset="0"/>
              </a:rPr>
              <a:t>	- Segmentação Condutor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pt-BR" sz="2000" smtClean="0">
                <a:cs typeface="Arial" charset="0"/>
              </a:rPr>
              <a:t>	- BR Midia</a:t>
            </a:r>
          </a:p>
          <a:p>
            <a:pPr eaLnBrk="1" hangingPunct="1">
              <a:lnSpc>
                <a:spcPct val="80000"/>
              </a:lnSpc>
            </a:pPr>
            <a:r>
              <a:rPr lang="pt-BR" sz="2400" b="1" smtClean="0">
                <a:cs typeface="Arial" charset="0"/>
              </a:rPr>
              <a:t>Lubrax +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pt-BR" sz="2000" smtClean="0">
                <a:cs typeface="Arial" charset="0"/>
              </a:rPr>
              <a:t>	 - Sistema de Reconhecimento TAG/Veículo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pt-BR" sz="2000" smtClean="0">
                <a:cs typeface="Arial" charset="0"/>
              </a:rPr>
              <a:t>	 - Segmentação Condutor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pt-BR" sz="2000" smtClean="0">
                <a:cs typeface="Arial" charset="0"/>
              </a:rPr>
              <a:t>	 - BR Midia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pt-BR" sz="2000" smtClean="0">
                <a:cs typeface="Arial" charset="0"/>
              </a:rPr>
              <a:t>	 - Integração com Inforlub</a:t>
            </a:r>
          </a:p>
          <a:p>
            <a:pPr eaLnBrk="1" hangingPunct="1">
              <a:lnSpc>
                <a:spcPct val="80000"/>
              </a:lnSpc>
            </a:pPr>
            <a:r>
              <a:rPr lang="pt-BR" sz="2400" b="1" smtClean="0">
                <a:cs typeface="Arial" charset="0"/>
              </a:rPr>
              <a:t>BR Mania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pt-BR" sz="2000" smtClean="0">
                <a:cs typeface="Arial" charset="0"/>
              </a:rPr>
              <a:t>	 - Digital Signage EndCap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pt-BR" sz="2000" smtClean="0">
                <a:cs typeface="Arial" charset="0"/>
              </a:rPr>
              <a:t>	 -  Midia de geladeira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4" descr="DSC014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5625" y="1244600"/>
            <a:ext cx="8193088" cy="6145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5" descr="Layout pronto do Posto Parque das Rosa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1214438"/>
            <a:ext cx="8202613" cy="615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0" name="WordArt 6"/>
          <p:cNvSpPr>
            <a:spLocks noChangeArrowheads="1" noChangeShapeType="1" noTextEdit="1"/>
          </p:cNvSpPr>
          <p:nvPr/>
        </p:nvSpPr>
        <p:spPr bwMode="auto">
          <a:xfrm rot="-2089552">
            <a:off x="1692275" y="3178175"/>
            <a:ext cx="287338" cy="1444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pt-BR" sz="3600" i="1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noFill/>
                <a:latin typeface="Arial Black"/>
              </a:rPr>
              <a:t>PETROBRAS</a:t>
            </a:r>
          </a:p>
        </p:txBody>
      </p:sp>
      <p:sp>
        <p:nvSpPr>
          <p:cNvPr id="21511" name="WordArt 7"/>
          <p:cNvSpPr>
            <a:spLocks noChangeArrowheads="1" noChangeShapeType="1" noTextEdit="1"/>
          </p:cNvSpPr>
          <p:nvPr/>
        </p:nvSpPr>
        <p:spPr bwMode="auto">
          <a:xfrm>
            <a:off x="7885113" y="3249613"/>
            <a:ext cx="793750" cy="215900"/>
          </a:xfrm>
          <a:prstGeom prst="rect">
            <a:avLst/>
          </a:prstGeom>
        </p:spPr>
        <p:txBody>
          <a:bodyPr wrap="none" fromWordArt="1">
            <a:prstTxWarp prst="textSlantDown">
              <a:avLst>
                <a:gd name="adj" fmla="val 44444"/>
              </a:avLst>
            </a:prstTxWarp>
          </a:bodyPr>
          <a:lstStyle/>
          <a:p>
            <a:pPr algn="ctr"/>
            <a:r>
              <a:rPr lang="pt-BR" sz="3600" i="1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noFill/>
                <a:latin typeface="Arial Black"/>
              </a:rPr>
              <a:t>PETROBRAS</a:t>
            </a:r>
          </a:p>
        </p:txBody>
      </p:sp>
      <p:sp>
        <p:nvSpPr>
          <p:cNvPr id="21512" name="Freeform 8"/>
          <p:cNvSpPr>
            <a:spLocks/>
          </p:cNvSpPr>
          <p:nvPr/>
        </p:nvSpPr>
        <p:spPr bwMode="auto">
          <a:xfrm>
            <a:off x="2671763" y="4972050"/>
            <a:ext cx="374650" cy="958850"/>
          </a:xfrm>
          <a:custGeom>
            <a:avLst/>
            <a:gdLst>
              <a:gd name="T0" fmla="*/ 0 w 236"/>
              <a:gd name="T1" fmla="*/ 0 h 604"/>
              <a:gd name="T2" fmla="*/ 241935037 w 236"/>
              <a:gd name="T3" fmla="*/ 105846569 h 604"/>
              <a:gd name="T4" fmla="*/ 519152252 w 236"/>
              <a:gd name="T5" fmla="*/ 433466898 h 604"/>
              <a:gd name="T6" fmla="*/ 572076313 w 236"/>
              <a:gd name="T7" fmla="*/ 831651425 h 604"/>
              <a:gd name="T8" fmla="*/ 380544388 w 236"/>
              <a:gd name="T9" fmla="*/ 1522174157 h 60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36"/>
              <a:gd name="T16" fmla="*/ 0 h 604"/>
              <a:gd name="T17" fmla="*/ 236 w 236"/>
              <a:gd name="T18" fmla="*/ 604 h 60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36" h="604">
                <a:moveTo>
                  <a:pt x="0" y="0"/>
                </a:moveTo>
                <a:cubicBezTo>
                  <a:pt x="17" y="6"/>
                  <a:pt x="62" y="13"/>
                  <a:pt x="96" y="42"/>
                </a:cubicBezTo>
                <a:cubicBezTo>
                  <a:pt x="130" y="71"/>
                  <a:pt x="184" y="124"/>
                  <a:pt x="206" y="172"/>
                </a:cubicBezTo>
                <a:cubicBezTo>
                  <a:pt x="228" y="220"/>
                  <a:pt x="236" y="258"/>
                  <a:pt x="227" y="330"/>
                </a:cubicBezTo>
                <a:cubicBezTo>
                  <a:pt x="218" y="402"/>
                  <a:pt x="167" y="547"/>
                  <a:pt x="151" y="604"/>
                </a:cubicBezTo>
              </a:path>
            </a:pathLst>
          </a:custGeom>
          <a:noFill/>
          <a:ln w="25400" cap="flat" cmpd="sng">
            <a:solidFill>
              <a:srgbClr val="0000FF">
                <a:alpha val="70195"/>
              </a:srgbClr>
            </a:solidFill>
            <a:prstDash val="solid"/>
            <a:round/>
            <a:headEnd/>
            <a:tailEnd/>
          </a:ln>
        </p:spPr>
        <p:txBody>
          <a:bodyPr lIns="107524" tIns="53762" rIns="107524" bIns="53762" anchor="ctr"/>
          <a:lstStyle/>
          <a:p>
            <a:endParaRPr lang="pt-BR"/>
          </a:p>
        </p:txBody>
      </p:sp>
      <p:sp>
        <p:nvSpPr>
          <p:cNvPr id="21513" name="Freeform 9"/>
          <p:cNvSpPr>
            <a:spLocks/>
          </p:cNvSpPr>
          <p:nvPr/>
        </p:nvSpPr>
        <p:spPr bwMode="auto">
          <a:xfrm>
            <a:off x="2811463" y="4972050"/>
            <a:ext cx="904875" cy="1098550"/>
          </a:xfrm>
          <a:custGeom>
            <a:avLst/>
            <a:gdLst>
              <a:gd name="T0" fmla="*/ 0 w 570"/>
              <a:gd name="T1" fmla="*/ 0 h 692"/>
              <a:gd name="T2" fmla="*/ 451107180 w 570"/>
              <a:gd name="T3" fmla="*/ 156249682 h 692"/>
              <a:gd name="T4" fmla="*/ 778727352 w 570"/>
              <a:gd name="T5" fmla="*/ 380544352 h 692"/>
              <a:gd name="T6" fmla="*/ 1073586500 w 570"/>
              <a:gd name="T7" fmla="*/ 811490225 h 692"/>
              <a:gd name="T8" fmla="*/ 1436488844 w 570"/>
              <a:gd name="T9" fmla="*/ 1743948303 h 69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0"/>
              <a:gd name="T16" fmla="*/ 0 h 692"/>
              <a:gd name="T17" fmla="*/ 570 w 570"/>
              <a:gd name="T18" fmla="*/ 692 h 69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0" h="692">
                <a:moveTo>
                  <a:pt x="0" y="0"/>
                </a:moveTo>
                <a:cubicBezTo>
                  <a:pt x="31" y="9"/>
                  <a:pt x="128" y="37"/>
                  <a:pt x="179" y="62"/>
                </a:cubicBezTo>
                <a:cubicBezTo>
                  <a:pt x="230" y="87"/>
                  <a:pt x="268" y="108"/>
                  <a:pt x="309" y="151"/>
                </a:cubicBezTo>
                <a:cubicBezTo>
                  <a:pt x="350" y="194"/>
                  <a:pt x="383" y="232"/>
                  <a:pt x="426" y="322"/>
                </a:cubicBezTo>
                <a:cubicBezTo>
                  <a:pt x="469" y="412"/>
                  <a:pt x="540" y="615"/>
                  <a:pt x="570" y="692"/>
                </a:cubicBezTo>
              </a:path>
            </a:pathLst>
          </a:custGeom>
          <a:noFill/>
          <a:ln w="25400" cap="flat" cmpd="sng">
            <a:solidFill>
              <a:srgbClr val="FFCC00">
                <a:alpha val="70195"/>
              </a:srgbClr>
            </a:solidFill>
            <a:prstDash val="solid"/>
            <a:round/>
            <a:headEnd/>
            <a:tailEnd/>
          </a:ln>
        </p:spPr>
        <p:txBody>
          <a:bodyPr lIns="107524" tIns="53762" rIns="107524" bIns="53762" anchor="ctr"/>
          <a:lstStyle/>
          <a:p>
            <a:endParaRPr lang="pt-BR"/>
          </a:p>
        </p:txBody>
      </p:sp>
      <p:sp>
        <p:nvSpPr>
          <p:cNvPr id="21514" name="Freeform 10"/>
          <p:cNvSpPr>
            <a:spLocks/>
          </p:cNvSpPr>
          <p:nvPr/>
        </p:nvSpPr>
        <p:spPr bwMode="auto">
          <a:xfrm>
            <a:off x="6011863" y="4884738"/>
            <a:ext cx="1795462" cy="1557337"/>
          </a:xfrm>
          <a:custGeom>
            <a:avLst/>
            <a:gdLst>
              <a:gd name="T0" fmla="*/ 0 w 1131"/>
              <a:gd name="T1" fmla="*/ 0 h 981"/>
              <a:gd name="T2" fmla="*/ 398184504 w 1131"/>
              <a:gd name="T3" fmla="*/ 120967481 h 981"/>
              <a:gd name="T4" fmla="*/ 914815672 w 1131"/>
              <a:gd name="T5" fmla="*/ 398184560 h 981"/>
              <a:gd name="T6" fmla="*/ 1675902716 w 1131"/>
              <a:gd name="T7" fmla="*/ 1003022013 h 981"/>
              <a:gd name="T8" fmla="*/ 2147483647 w 1131"/>
              <a:gd name="T9" fmla="*/ 1781749453 h 981"/>
              <a:gd name="T10" fmla="*/ 2147483647 w 1131"/>
              <a:gd name="T11" fmla="*/ 2147483647 h 98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31"/>
              <a:gd name="T19" fmla="*/ 0 h 981"/>
              <a:gd name="T20" fmla="*/ 1131 w 1131"/>
              <a:gd name="T21" fmla="*/ 981 h 98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31" h="981">
                <a:moveTo>
                  <a:pt x="0" y="0"/>
                </a:moveTo>
                <a:cubicBezTo>
                  <a:pt x="26" y="8"/>
                  <a:pt x="98" y="22"/>
                  <a:pt x="158" y="48"/>
                </a:cubicBezTo>
                <a:cubicBezTo>
                  <a:pt x="218" y="74"/>
                  <a:pt x="279" y="100"/>
                  <a:pt x="363" y="158"/>
                </a:cubicBezTo>
                <a:cubicBezTo>
                  <a:pt x="447" y="216"/>
                  <a:pt x="568" y="307"/>
                  <a:pt x="665" y="398"/>
                </a:cubicBezTo>
                <a:cubicBezTo>
                  <a:pt x="762" y="489"/>
                  <a:pt x="868" y="610"/>
                  <a:pt x="946" y="707"/>
                </a:cubicBezTo>
                <a:cubicBezTo>
                  <a:pt x="1024" y="804"/>
                  <a:pt x="1093" y="924"/>
                  <a:pt x="1131" y="981"/>
                </a:cubicBezTo>
              </a:path>
            </a:pathLst>
          </a:custGeom>
          <a:noFill/>
          <a:ln w="34925" cap="flat" cmpd="sng">
            <a:solidFill>
              <a:srgbClr val="525252">
                <a:alpha val="70195"/>
              </a:srgbClr>
            </a:solidFill>
            <a:prstDash val="solid"/>
            <a:round/>
            <a:headEnd/>
            <a:tailEnd/>
          </a:ln>
        </p:spPr>
        <p:txBody>
          <a:bodyPr lIns="107524" tIns="53762" rIns="107524" bIns="53762" anchor="ctr"/>
          <a:lstStyle/>
          <a:p>
            <a:endParaRPr lang="pt-BR"/>
          </a:p>
        </p:txBody>
      </p:sp>
      <p:sp>
        <p:nvSpPr>
          <p:cNvPr id="21515" name="Freeform 11"/>
          <p:cNvSpPr>
            <a:spLocks/>
          </p:cNvSpPr>
          <p:nvPr/>
        </p:nvSpPr>
        <p:spPr bwMode="auto">
          <a:xfrm>
            <a:off x="5834063" y="4884738"/>
            <a:ext cx="831850" cy="1262062"/>
          </a:xfrm>
          <a:custGeom>
            <a:avLst/>
            <a:gdLst>
              <a:gd name="T0" fmla="*/ 0 w 524"/>
              <a:gd name="T1" fmla="*/ 0 h 795"/>
              <a:gd name="T2" fmla="*/ 463708732 w 524"/>
              <a:gd name="T3" fmla="*/ 236894620 h 795"/>
              <a:gd name="T4" fmla="*/ 783767633 w 524"/>
              <a:gd name="T5" fmla="*/ 501510146 h 795"/>
              <a:gd name="T6" fmla="*/ 1088707390 w 524"/>
              <a:gd name="T7" fmla="*/ 1055944329 h 795"/>
              <a:gd name="T8" fmla="*/ 1320561657 w 524"/>
              <a:gd name="T9" fmla="*/ 2003522810 h 79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24"/>
              <a:gd name="T16" fmla="*/ 0 h 795"/>
              <a:gd name="T17" fmla="*/ 524 w 524"/>
              <a:gd name="T18" fmla="*/ 795 h 79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24" h="795">
                <a:moveTo>
                  <a:pt x="0" y="0"/>
                </a:moveTo>
                <a:cubicBezTo>
                  <a:pt x="29" y="14"/>
                  <a:pt x="132" y="61"/>
                  <a:pt x="184" y="94"/>
                </a:cubicBezTo>
                <a:cubicBezTo>
                  <a:pt x="236" y="127"/>
                  <a:pt x="270" y="145"/>
                  <a:pt x="311" y="199"/>
                </a:cubicBezTo>
                <a:cubicBezTo>
                  <a:pt x="352" y="253"/>
                  <a:pt x="396" y="320"/>
                  <a:pt x="432" y="419"/>
                </a:cubicBezTo>
                <a:cubicBezTo>
                  <a:pt x="468" y="518"/>
                  <a:pt x="505" y="717"/>
                  <a:pt x="524" y="795"/>
                </a:cubicBezTo>
              </a:path>
            </a:pathLst>
          </a:custGeom>
          <a:noFill/>
          <a:ln w="34925" cap="flat" cmpd="sng">
            <a:solidFill>
              <a:srgbClr val="FFCC00">
                <a:alpha val="70195"/>
              </a:srgbClr>
            </a:solidFill>
            <a:prstDash val="solid"/>
            <a:round/>
            <a:headEnd/>
            <a:tailEnd/>
          </a:ln>
        </p:spPr>
        <p:txBody>
          <a:bodyPr lIns="107524" tIns="53762" rIns="107524" bIns="53762" anchor="ctr"/>
          <a:lstStyle/>
          <a:p>
            <a:endParaRPr lang="pt-BR"/>
          </a:p>
        </p:txBody>
      </p:sp>
      <p:sp>
        <p:nvSpPr>
          <p:cNvPr id="21516" name="Freeform 12"/>
          <p:cNvSpPr>
            <a:spLocks/>
          </p:cNvSpPr>
          <p:nvPr/>
        </p:nvSpPr>
        <p:spPr bwMode="auto">
          <a:xfrm>
            <a:off x="4279900" y="4910138"/>
            <a:ext cx="382588" cy="933450"/>
          </a:xfrm>
          <a:custGeom>
            <a:avLst/>
            <a:gdLst>
              <a:gd name="T0" fmla="*/ 0 w 241"/>
              <a:gd name="T1" fmla="*/ 0 h 588"/>
              <a:gd name="T2" fmla="*/ 221774083 w 241"/>
              <a:gd name="T3" fmla="*/ 80644991 h 588"/>
              <a:gd name="T4" fmla="*/ 393144888 w 241"/>
              <a:gd name="T5" fmla="*/ 181451224 h 588"/>
              <a:gd name="T6" fmla="*/ 604838336 w 241"/>
              <a:gd name="T7" fmla="*/ 614918068 h 588"/>
              <a:gd name="T8" fmla="*/ 413306160 w 241"/>
              <a:gd name="T9" fmla="*/ 1481851657 h 58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1"/>
              <a:gd name="T16" fmla="*/ 0 h 588"/>
              <a:gd name="T17" fmla="*/ 241 w 241"/>
              <a:gd name="T18" fmla="*/ 588 h 58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1" h="588">
                <a:moveTo>
                  <a:pt x="0" y="0"/>
                </a:moveTo>
                <a:cubicBezTo>
                  <a:pt x="15" y="5"/>
                  <a:pt x="62" y="20"/>
                  <a:pt x="88" y="32"/>
                </a:cubicBezTo>
                <a:cubicBezTo>
                  <a:pt x="114" y="44"/>
                  <a:pt x="131" y="37"/>
                  <a:pt x="156" y="72"/>
                </a:cubicBezTo>
                <a:cubicBezTo>
                  <a:pt x="181" y="107"/>
                  <a:pt x="239" y="158"/>
                  <a:pt x="240" y="244"/>
                </a:cubicBezTo>
                <a:cubicBezTo>
                  <a:pt x="241" y="330"/>
                  <a:pt x="180" y="516"/>
                  <a:pt x="164" y="588"/>
                </a:cubicBezTo>
              </a:path>
            </a:pathLst>
          </a:custGeom>
          <a:noFill/>
          <a:ln w="25400" cap="flat" cmpd="sng">
            <a:solidFill>
              <a:srgbClr val="FFCC00">
                <a:alpha val="70195"/>
              </a:srgbClr>
            </a:solidFill>
            <a:prstDash val="solid"/>
            <a:round/>
            <a:headEnd/>
            <a:tailEnd/>
          </a:ln>
        </p:spPr>
        <p:txBody>
          <a:bodyPr lIns="107524" tIns="53762" rIns="107524" bIns="53762" anchor="ctr"/>
          <a:lstStyle/>
          <a:p>
            <a:endParaRPr lang="pt-BR"/>
          </a:p>
        </p:txBody>
      </p:sp>
      <p:sp>
        <p:nvSpPr>
          <p:cNvPr id="21517" name="Freeform 13"/>
          <p:cNvSpPr>
            <a:spLocks/>
          </p:cNvSpPr>
          <p:nvPr/>
        </p:nvSpPr>
        <p:spPr bwMode="auto">
          <a:xfrm>
            <a:off x="4456113" y="4895850"/>
            <a:ext cx="871537" cy="1100138"/>
          </a:xfrm>
          <a:custGeom>
            <a:avLst/>
            <a:gdLst>
              <a:gd name="T0" fmla="*/ 0 w 549"/>
              <a:gd name="T1" fmla="*/ 0 h 693"/>
              <a:gd name="T2" fmla="*/ 259575135 w 549"/>
              <a:gd name="T3" fmla="*/ 85685346 h 693"/>
              <a:gd name="T4" fmla="*/ 655240156 w 549"/>
              <a:gd name="T5" fmla="*/ 292338254 h 693"/>
              <a:gd name="T6" fmla="*/ 1053424637 w 549"/>
              <a:gd name="T7" fmla="*/ 776208403 h 693"/>
              <a:gd name="T8" fmla="*/ 1383563975 w 549"/>
              <a:gd name="T9" fmla="*/ 1746470047 h 69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49"/>
              <a:gd name="T16" fmla="*/ 0 h 693"/>
              <a:gd name="T17" fmla="*/ 549 w 549"/>
              <a:gd name="T18" fmla="*/ 693 h 69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49" h="693">
                <a:moveTo>
                  <a:pt x="0" y="0"/>
                </a:moveTo>
                <a:cubicBezTo>
                  <a:pt x="18" y="7"/>
                  <a:pt x="60" y="15"/>
                  <a:pt x="103" y="34"/>
                </a:cubicBezTo>
                <a:cubicBezTo>
                  <a:pt x="146" y="53"/>
                  <a:pt x="208" y="70"/>
                  <a:pt x="260" y="116"/>
                </a:cubicBezTo>
                <a:cubicBezTo>
                  <a:pt x="312" y="162"/>
                  <a:pt x="370" y="212"/>
                  <a:pt x="418" y="308"/>
                </a:cubicBezTo>
                <a:cubicBezTo>
                  <a:pt x="466" y="404"/>
                  <a:pt x="522" y="613"/>
                  <a:pt x="549" y="693"/>
                </a:cubicBezTo>
              </a:path>
            </a:pathLst>
          </a:custGeom>
          <a:noFill/>
          <a:ln w="25400" cap="flat" cmpd="sng">
            <a:solidFill>
              <a:srgbClr val="008000">
                <a:alpha val="70195"/>
              </a:srgbClr>
            </a:solidFill>
            <a:prstDash val="solid"/>
            <a:round/>
            <a:headEnd/>
            <a:tailEnd/>
          </a:ln>
        </p:spPr>
        <p:txBody>
          <a:bodyPr lIns="107524" tIns="53762" rIns="107524" bIns="53762" anchor="ctr"/>
          <a:lstStyle/>
          <a:p>
            <a:endParaRPr lang="pt-BR"/>
          </a:p>
        </p:txBody>
      </p:sp>
      <p:sp>
        <p:nvSpPr>
          <p:cNvPr id="10251" name="Rectangle 19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143250" y="0"/>
            <a:ext cx="5349875" cy="5619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l" eaLnBrk="1" hangingPunct="1"/>
            <a:r>
              <a:rPr lang="pt-BR" sz="2000" b="1" smtClean="0">
                <a:cs typeface="Arial" charset="0"/>
              </a:rPr>
              <a:t>Posto do Futuro Parque das Rosas </a:t>
            </a:r>
          </a:p>
        </p:txBody>
      </p:sp>
      <p:sp>
        <p:nvSpPr>
          <p:cNvPr id="21525" name="Text Box 21"/>
          <p:cNvSpPr txBox="1">
            <a:spLocks noChangeArrowheads="1"/>
          </p:cNvSpPr>
          <p:nvPr/>
        </p:nvSpPr>
        <p:spPr bwMode="auto">
          <a:xfrm>
            <a:off x="2484438" y="5921375"/>
            <a:ext cx="676275" cy="244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1000" b="1"/>
              <a:t>G Supra</a:t>
            </a:r>
          </a:p>
        </p:txBody>
      </p:sp>
      <p:sp>
        <p:nvSpPr>
          <p:cNvPr id="21526" name="Text Box 22"/>
          <p:cNvSpPr txBox="1">
            <a:spLocks noChangeArrowheads="1"/>
          </p:cNvSpPr>
          <p:nvPr/>
        </p:nvSpPr>
        <p:spPr bwMode="auto">
          <a:xfrm>
            <a:off x="3419475" y="6046788"/>
            <a:ext cx="790575" cy="244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1000" b="1"/>
              <a:t>G Comum</a:t>
            </a:r>
          </a:p>
        </p:txBody>
      </p:sp>
      <p:sp>
        <p:nvSpPr>
          <p:cNvPr id="21527" name="Text Box 23"/>
          <p:cNvSpPr txBox="1">
            <a:spLocks noChangeArrowheads="1"/>
          </p:cNvSpPr>
          <p:nvPr/>
        </p:nvSpPr>
        <p:spPr bwMode="auto">
          <a:xfrm>
            <a:off x="5003800" y="5937250"/>
            <a:ext cx="784225" cy="244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1000" b="1"/>
              <a:t>A Comum</a:t>
            </a:r>
          </a:p>
        </p:txBody>
      </p:sp>
      <p:sp>
        <p:nvSpPr>
          <p:cNvPr id="21528" name="Text Box 24"/>
          <p:cNvSpPr txBox="1">
            <a:spLocks noChangeArrowheads="1"/>
          </p:cNvSpPr>
          <p:nvPr/>
        </p:nvSpPr>
        <p:spPr bwMode="auto">
          <a:xfrm>
            <a:off x="6227763" y="6113463"/>
            <a:ext cx="790575" cy="244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1000" b="1"/>
              <a:t>G Comum</a:t>
            </a:r>
          </a:p>
        </p:txBody>
      </p:sp>
      <p:sp>
        <p:nvSpPr>
          <p:cNvPr id="21529" name="Text Box 25"/>
          <p:cNvSpPr txBox="1">
            <a:spLocks noChangeArrowheads="1"/>
          </p:cNvSpPr>
          <p:nvPr/>
        </p:nvSpPr>
        <p:spPr bwMode="auto">
          <a:xfrm>
            <a:off x="4211638" y="5830888"/>
            <a:ext cx="790575" cy="244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1000" b="1"/>
              <a:t>G Comum</a:t>
            </a:r>
          </a:p>
        </p:txBody>
      </p:sp>
      <p:sp>
        <p:nvSpPr>
          <p:cNvPr id="21530" name="Text Box 26"/>
          <p:cNvSpPr txBox="1">
            <a:spLocks noChangeArrowheads="1"/>
          </p:cNvSpPr>
          <p:nvPr/>
        </p:nvSpPr>
        <p:spPr bwMode="auto">
          <a:xfrm>
            <a:off x="7518400" y="5946775"/>
            <a:ext cx="649288" cy="244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1000" b="1"/>
              <a:t>Podium</a:t>
            </a:r>
          </a:p>
        </p:txBody>
      </p:sp>
      <p:sp>
        <p:nvSpPr>
          <p:cNvPr id="21531" name="Text Box 27"/>
          <p:cNvSpPr txBox="1">
            <a:spLocks noChangeArrowheads="1"/>
          </p:cNvSpPr>
          <p:nvPr/>
        </p:nvSpPr>
        <p:spPr bwMode="auto">
          <a:xfrm>
            <a:off x="8216900" y="5776913"/>
            <a:ext cx="458788" cy="244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1000" b="1"/>
              <a:t>GNV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1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1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1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1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1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1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21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 animBg="1"/>
      <p:bldP spid="21511" grpId="0" animBg="1"/>
      <p:bldP spid="21512" grpId="0" animBg="1"/>
      <p:bldP spid="21513" grpId="0" animBg="1"/>
      <p:bldP spid="21514" grpId="0" animBg="1"/>
      <p:bldP spid="21515" grpId="0" animBg="1"/>
      <p:bldP spid="21516" grpId="0" animBg="1"/>
      <p:bldP spid="21517" grpId="0" animBg="1"/>
      <p:bldP spid="21525" grpId="0"/>
      <p:bldP spid="21526" grpId="0"/>
      <p:bldP spid="21527" grpId="0"/>
      <p:bldP spid="21528" grpId="0"/>
      <p:bldP spid="21529" grpId="0"/>
      <p:bldP spid="21530" grpId="0"/>
      <p:bldP spid="215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4" descr="detalhamento_tet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6" name="Rectangle 13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143250" y="0"/>
            <a:ext cx="5062538" cy="5619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l" eaLnBrk="1" hangingPunct="1"/>
            <a:r>
              <a:rPr lang="pt-BR" sz="2000" b="1" smtClean="0">
                <a:cs typeface="Arial" charset="0"/>
              </a:rPr>
              <a:t>Detalhamento do Teto Prismático </a:t>
            </a:r>
          </a:p>
        </p:txBody>
      </p:sp>
      <p:sp>
        <p:nvSpPr>
          <p:cNvPr id="22543" name="Freeform 15"/>
          <p:cNvSpPr>
            <a:spLocks/>
          </p:cNvSpPr>
          <p:nvPr/>
        </p:nvSpPr>
        <p:spPr bwMode="auto">
          <a:xfrm>
            <a:off x="2555875" y="1557338"/>
            <a:ext cx="4895850" cy="1150937"/>
          </a:xfrm>
          <a:custGeom>
            <a:avLst/>
            <a:gdLst>
              <a:gd name="T0" fmla="*/ 572074692 w 3084"/>
              <a:gd name="T1" fmla="*/ 0 h 725"/>
              <a:gd name="T2" fmla="*/ 2147483647 w 3084"/>
              <a:gd name="T3" fmla="*/ 569555072 h 725"/>
              <a:gd name="T4" fmla="*/ 2147483647 w 3084"/>
              <a:gd name="T5" fmla="*/ 1827111872 h 725"/>
              <a:gd name="T6" fmla="*/ 0 w 3084"/>
              <a:gd name="T7" fmla="*/ 1370964340 h 725"/>
              <a:gd name="T8" fmla="*/ 572074692 w 3084"/>
              <a:gd name="T9" fmla="*/ 0 h 7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084"/>
              <a:gd name="T16" fmla="*/ 0 h 725"/>
              <a:gd name="T17" fmla="*/ 3084 w 3084"/>
              <a:gd name="T18" fmla="*/ 725 h 72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084" h="725">
                <a:moveTo>
                  <a:pt x="227" y="0"/>
                </a:moveTo>
                <a:lnTo>
                  <a:pt x="3084" y="226"/>
                </a:lnTo>
                <a:lnTo>
                  <a:pt x="3039" y="725"/>
                </a:lnTo>
                <a:lnTo>
                  <a:pt x="0" y="544"/>
                </a:lnTo>
                <a:lnTo>
                  <a:pt x="227" y="0"/>
                </a:lnTo>
                <a:close/>
              </a:path>
            </a:pathLst>
          </a:custGeom>
          <a:gradFill rotWithShape="1">
            <a:gsLst>
              <a:gs pos="0">
                <a:srgbClr val="000080">
                  <a:alpha val="78000"/>
                </a:srgbClr>
              </a:gs>
              <a:gs pos="100000">
                <a:schemeClr val="bg1">
                  <a:alpha val="85999"/>
                </a:schemeClr>
              </a:gs>
            </a:gsLst>
            <a:lin ang="2700000" scaled="1"/>
          </a:gradFill>
          <a:ln w="9525" cap="flat" cmpd="sng">
            <a:noFill/>
            <a:prstDash val="solid"/>
            <a:round/>
            <a:headEnd/>
            <a:tailEnd/>
          </a:ln>
        </p:spPr>
        <p:txBody>
          <a:bodyPr wrap="none">
            <a:spAutoFit/>
          </a:bodyPr>
          <a:lstStyle/>
          <a:p>
            <a:endParaRPr lang="pt-BR"/>
          </a:p>
        </p:txBody>
      </p:sp>
      <p:sp>
        <p:nvSpPr>
          <p:cNvPr id="22546" name="WordArt 18"/>
          <p:cNvSpPr>
            <a:spLocks noChangeArrowheads="1" noChangeShapeType="1" noTextEdit="1"/>
          </p:cNvSpPr>
          <p:nvPr/>
        </p:nvSpPr>
        <p:spPr bwMode="auto">
          <a:xfrm rot="-922894">
            <a:off x="3419475" y="1773238"/>
            <a:ext cx="4159250" cy="619125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92949"/>
              </a:avLst>
            </a:prstTxWarp>
            <a:scene3d>
              <a:camera prst="legacyPerspectiveFront">
                <a:rot lat="19799994" lon="19439993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/>
            <a:r>
              <a:rPr lang="pt-BR" sz="2000" b="1" i="1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707070"/>
                    </a:gs>
                    <a:gs pos="50000">
                      <a:srgbClr val="FFFFFF"/>
                    </a:gs>
                    <a:gs pos="100000">
                      <a:srgbClr val="707070"/>
                    </a:gs>
                  </a:gsLst>
                  <a:lin ang="3600000" scaled="1"/>
                </a:gradFill>
                <a:latin typeface="Arial"/>
                <a:cs typeface="Arial"/>
              </a:rPr>
              <a:t>PETROBRAS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3" grpId="0" animBg="1"/>
      <p:bldP spid="22546" grpId="0" animBg="1"/>
    </p:bldLst>
  </p:timing>
</p:sld>
</file>

<file path=ppt/theme/theme1.xml><?xml version="1.0" encoding="utf-8"?>
<a:theme xmlns:a="http://schemas.openxmlformats.org/drawingml/2006/main" name="2_Design padrão">
  <a:themeElements>
    <a:clrScheme name="Design padrã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sign padrão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t-B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t-B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Design padrã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1473</TotalTime>
  <Words>355</Words>
  <Application>Microsoft Office PowerPoint</Application>
  <PresentationFormat>Apresentação na tela (4:3)</PresentationFormat>
  <Paragraphs>94</Paragraphs>
  <Slides>27</Slides>
  <Notes>0</Notes>
  <HiddenSlides>1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27</vt:i4>
      </vt:variant>
    </vt:vector>
  </HeadingPairs>
  <TitlesOfParts>
    <vt:vector size="28" baseType="lpstr">
      <vt:lpstr>2_Design padrão</vt:lpstr>
      <vt:lpstr>Slide 1</vt:lpstr>
      <vt:lpstr>Conhecendo outros postos</vt:lpstr>
      <vt:lpstr>Slide 3</vt:lpstr>
      <vt:lpstr>Slide 4</vt:lpstr>
      <vt:lpstr>Posto do futuro Parque das Rosas </vt:lpstr>
      <vt:lpstr>Intel</vt:lpstr>
      <vt:lpstr>Novos Sistemas Interativos </vt:lpstr>
      <vt:lpstr>Posto do Futuro Parque das Rosas </vt:lpstr>
      <vt:lpstr>Detalhamento do Teto Prismático </vt:lpstr>
      <vt:lpstr>Detalhamento do móvel do monitor </vt:lpstr>
      <vt:lpstr>Slide 11</vt:lpstr>
      <vt:lpstr>Sensor</vt:lpstr>
      <vt:lpstr>Detalhamento Móvel da TV</vt:lpstr>
      <vt:lpstr>Planta Baixa BR Mania</vt:lpstr>
      <vt:lpstr>BR Mania</vt:lpstr>
      <vt:lpstr>Lubrax+</vt:lpstr>
      <vt:lpstr>Lubrax+</vt:lpstr>
      <vt:lpstr>Novos Sistemas Interativos 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</vt:vector>
  </TitlesOfParts>
  <Company>Petrobras Distribuidora S. A.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Midias </dc:title>
  <dc:creator>Eric Aguillar</dc:creator>
  <cp:lastModifiedBy>zqwt</cp:lastModifiedBy>
  <cp:revision>71</cp:revision>
  <dcterms:created xsi:type="dcterms:W3CDTF">2011-04-04T18:53:27Z</dcterms:created>
  <dcterms:modified xsi:type="dcterms:W3CDTF">2011-07-27T13:32:25Z</dcterms:modified>
</cp:coreProperties>
</file>